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3"/>
  </p:notesMasterIdLst>
  <p:handoutMasterIdLst>
    <p:handoutMasterId r:id="rId44"/>
  </p:handoutMasterIdLst>
  <p:sldIdLst>
    <p:sldId id="256" r:id="rId5"/>
    <p:sldId id="321" r:id="rId6"/>
    <p:sldId id="322" r:id="rId7"/>
    <p:sldId id="282" r:id="rId8"/>
    <p:sldId id="283" r:id="rId9"/>
    <p:sldId id="284" r:id="rId10"/>
    <p:sldId id="323" r:id="rId11"/>
    <p:sldId id="365" r:id="rId12"/>
    <p:sldId id="327" r:id="rId13"/>
    <p:sldId id="329" r:id="rId14"/>
    <p:sldId id="330" r:id="rId15"/>
    <p:sldId id="333" r:id="rId16"/>
    <p:sldId id="334" r:id="rId17"/>
    <p:sldId id="285" r:id="rId18"/>
    <p:sldId id="332" r:id="rId19"/>
    <p:sldId id="314" r:id="rId20"/>
    <p:sldId id="336" r:id="rId21"/>
    <p:sldId id="363" r:id="rId22"/>
    <p:sldId id="337" r:id="rId23"/>
    <p:sldId id="338" r:id="rId24"/>
    <p:sldId id="366" r:id="rId25"/>
    <p:sldId id="367" r:id="rId26"/>
    <p:sldId id="351" r:id="rId27"/>
    <p:sldId id="352" r:id="rId28"/>
    <p:sldId id="341" r:id="rId29"/>
    <p:sldId id="342" r:id="rId30"/>
    <p:sldId id="364" r:id="rId31"/>
    <p:sldId id="343" r:id="rId32"/>
    <p:sldId id="369" r:id="rId33"/>
    <p:sldId id="300" r:id="rId34"/>
    <p:sldId id="357" r:id="rId35"/>
    <p:sldId id="359" r:id="rId36"/>
    <p:sldId id="360" r:id="rId37"/>
    <p:sldId id="318" r:id="rId38"/>
    <p:sldId id="319" r:id="rId39"/>
    <p:sldId id="372" r:id="rId40"/>
    <p:sldId id="362" r:id="rId41"/>
    <p:sldId id="320" r:id="rId4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563" autoAdjust="0"/>
  </p:normalViewPr>
  <p:slideViewPr>
    <p:cSldViewPr snapToObjects="1">
      <p:cViewPr varScale="1">
        <p:scale>
          <a:sx n="63" d="100"/>
          <a:sy n="63" d="100"/>
        </p:scale>
        <p:origin x="1396" y="48"/>
      </p:cViewPr>
      <p:guideLst>
        <p:guide orient="horz" pos="2160"/>
        <p:guide pos="2880"/>
      </p:guideLst>
    </p:cSldViewPr>
  </p:slideViewPr>
  <p:notesTextViewPr>
    <p:cViewPr>
      <p:scale>
        <a:sx n="100" d="100"/>
        <a:sy n="100" d="100"/>
      </p:scale>
      <p:origin x="0" y="0"/>
    </p:cViewPr>
  </p:notesTextViewPr>
  <p:notesViewPr>
    <p:cSldViewPr snapToObjects="1">
      <p:cViewPr varScale="1">
        <p:scale>
          <a:sx n="97" d="100"/>
          <a:sy n="97" d="100"/>
        </p:scale>
        <p:origin x="-356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65" charset="-52"/>
                <a:ea typeface="ＭＳ Ｐゴシック" pitchFamily="-65" charset="-128"/>
                <a:cs typeface="ＭＳ Ｐゴシック" pitchFamily="-65"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itchFamily="-65" charset="-52"/>
                <a:ea typeface="ＭＳ Ｐゴシック" pitchFamily="-65" charset="-128"/>
                <a:cs typeface="ＭＳ Ｐゴシック" pitchFamily="-65" charset="-128"/>
              </a:defRPr>
            </a:lvl1pPr>
          </a:lstStyle>
          <a:p>
            <a:pPr>
              <a:defRPr/>
            </a:pPr>
            <a:fld id="{3794B8D2-FC28-483A-A71C-3F5AD5B247FC}" type="datetimeFigureOut">
              <a:rPr lang="en-US"/>
              <a:pPr>
                <a:defRPr/>
              </a:pPr>
              <a:t>6/25/2019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65" charset="-52"/>
                <a:ea typeface="ＭＳ Ｐゴシック" pitchFamily="-65" charset="-128"/>
                <a:cs typeface="ＭＳ Ｐゴシック" pitchFamily="-65"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65" charset="-52"/>
                <a:ea typeface="ＭＳ Ｐゴシック" pitchFamily="-65" charset="-128"/>
                <a:cs typeface="ＭＳ Ｐゴシック" pitchFamily="-65" charset="-128"/>
              </a:defRPr>
            </a:lvl1pPr>
          </a:lstStyle>
          <a:p>
            <a:pPr>
              <a:defRPr/>
            </a:pPr>
            <a:fld id="{2F87C79F-C985-4A03-BA00-ECF6728C88C2}" type="slidenum">
              <a:rPr lang="en-US"/>
              <a:pPr>
                <a:defRPr/>
              </a:pPr>
              <a:t>‹#›</a:t>
            </a:fld>
            <a:endParaRPr lang="en-US"/>
          </a:p>
        </p:txBody>
      </p:sp>
    </p:spTree>
    <p:extLst>
      <p:ext uri="{BB962C8B-B14F-4D97-AF65-F5344CB8AC3E}">
        <p14:creationId xmlns:p14="http://schemas.microsoft.com/office/powerpoint/2010/main" val="4172901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65" charset="-52"/>
                <a:ea typeface="ＭＳ Ｐゴシック" pitchFamily="-65" charset="-128"/>
                <a:cs typeface="ＭＳ Ｐゴシック" pitchFamily="-65"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itchFamily="-65" charset="-52"/>
                <a:ea typeface="ＭＳ Ｐゴシック" pitchFamily="-65" charset="-128"/>
                <a:cs typeface="ＭＳ Ｐゴシック" pitchFamily="-65" charset="-128"/>
              </a:defRPr>
            </a:lvl1pPr>
          </a:lstStyle>
          <a:p>
            <a:pPr>
              <a:defRPr/>
            </a:pPr>
            <a:fld id="{89339EBD-66B8-4529-807A-D28B8725ABE0}" type="datetimeFigureOut">
              <a:rPr lang="en-US"/>
              <a:pPr>
                <a:defRPr/>
              </a:pPr>
              <a:t>6/25/2019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65" charset="-52"/>
                <a:ea typeface="ＭＳ Ｐゴシック" pitchFamily="-65" charset="-128"/>
                <a:cs typeface="ＭＳ Ｐゴシック" pitchFamily="-65"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65" charset="-52"/>
                <a:ea typeface="ＭＳ Ｐゴシック" pitchFamily="-65" charset="-128"/>
                <a:cs typeface="ＭＳ Ｐゴシック" pitchFamily="-65" charset="-128"/>
              </a:defRPr>
            </a:lvl1pPr>
          </a:lstStyle>
          <a:p>
            <a:pPr>
              <a:defRPr/>
            </a:pPr>
            <a:fld id="{EEA3A68D-1C8F-4ACC-A5DB-E57781FB393B}" type="slidenum">
              <a:rPr lang="en-US"/>
              <a:pPr>
                <a:defRPr/>
              </a:pPr>
              <a:t>‹#›</a:t>
            </a:fld>
            <a:endParaRPr lang="en-US"/>
          </a:p>
        </p:txBody>
      </p:sp>
    </p:spTree>
    <p:extLst>
      <p:ext uri="{BB962C8B-B14F-4D97-AF65-F5344CB8AC3E}">
        <p14:creationId xmlns:p14="http://schemas.microsoft.com/office/powerpoint/2010/main" val="385028128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63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latin typeface="Times New Roman" pitchFamily="18" charset="0"/>
                <a:ea typeface="ＭＳ Ｐゴシック" pitchFamily="34" charset="-128"/>
              </a:rPr>
              <a:t>Climate Centre was established in 2002 and became and independent foundation in 2004. We can be seen as a knowledge or a reference centre to the whole RC/RC Movement.</a:t>
            </a:r>
          </a:p>
        </p:txBody>
      </p:sp>
      <p:sp>
        <p:nvSpPr>
          <p:cNvPr id="1638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D5E65F-F89B-440B-A399-2244C0189348}" type="slidenum">
              <a:rPr lang="en-US">
                <a:latin typeface="Arial" charset="0"/>
                <a:ea typeface="ＭＳ Ｐゴシック" pitchFamily="34" charset="-128"/>
              </a:rPr>
              <a:pPr/>
              <a:t>1</a:t>
            </a:fld>
            <a:endParaRPr lang="en-US">
              <a:latin typeface="Arial" charset="0"/>
              <a:ea typeface="ＭＳ Ｐゴシック" pitchFamily="34" charset="-128"/>
            </a:endParaRPr>
          </a:p>
        </p:txBody>
      </p:sp>
    </p:spTree>
    <p:extLst>
      <p:ext uri="{BB962C8B-B14F-4D97-AF65-F5344CB8AC3E}">
        <p14:creationId xmlns:p14="http://schemas.microsoft.com/office/powerpoint/2010/main" val="3047545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Temperature</a:t>
            </a:r>
            <a:r>
              <a:rPr lang="en-US" baseline="0" dirty="0"/>
              <a:t> increase range shows projected</a:t>
            </a:r>
            <a:r>
              <a:rPr lang="en-GB" dirty="0"/>
              <a:t> increase of global mean surface temperature by the end of the 21st century (2081–2100) relative to 1986–2005, depending</a:t>
            </a:r>
            <a:r>
              <a:rPr lang="en-GB" baseline="0" dirty="0"/>
              <a:t> on how much greenhouse gas emissions are reduced</a:t>
            </a:r>
            <a:endParaRPr lang="en-US" dirty="0"/>
          </a:p>
        </p:txBody>
      </p:sp>
    </p:spTree>
    <p:extLst>
      <p:ext uri="{BB962C8B-B14F-4D97-AF65-F5344CB8AC3E}">
        <p14:creationId xmlns:p14="http://schemas.microsoft.com/office/powerpoint/2010/main" val="411260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defTabSz="914400"/>
            <a:endParaRPr lang="nl-NL"/>
          </a:p>
        </p:txBody>
      </p:sp>
      <p:sp>
        <p:nvSpPr>
          <p:cNvPr id="8602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9C3727C3-3318-4C5F-894F-806B7256D739}" type="slidenum">
              <a:rPr lang="en-US" sz="1200">
                <a:solidFill>
                  <a:prstClr val="black"/>
                </a:solidFill>
              </a:rPr>
              <a:pPr algn="r" defTabSz="914400" eaLnBrk="0" hangingPunct="0"/>
              <a:t>32</a:t>
            </a:fld>
            <a:endParaRPr lang="en-US" sz="1200">
              <a:solidFill>
                <a:prstClr val="black"/>
              </a:solidFill>
            </a:endParaRPr>
          </a:p>
        </p:txBody>
      </p:sp>
    </p:spTree>
    <p:extLst>
      <p:ext uri="{BB962C8B-B14F-4D97-AF65-F5344CB8AC3E}">
        <p14:creationId xmlns:p14="http://schemas.microsoft.com/office/powerpoint/2010/main" val="2400636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defTabSz="914400"/>
            <a:endParaRPr lang="nl-NL"/>
          </a:p>
        </p:txBody>
      </p:sp>
      <p:sp>
        <p:nvSpPr>
          <p:cNvPr id="8602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9C3727C3-3318-4C5F-894F-806B7256D739}" type="slidenum">
              <a:rPr lang="en-US" sz="1200">
                <a:solidFill>
                  <a:prstClr val="black"/>
                </a:solidFill>
              </a:rPr>
              <a:pPr algn="r" defTabSz="914400" eaLnBrk="0" hangingPunct="0"/>
              <a:t>33</a:t>
            </a:fld>
            <a:endParaRPr lang="en-US" sz="1200">
              <a:solidFill>
                <a:prstClr val="black"/>
              </a:solidFill>
            </a:endParaRPr>
          </a:p>
        </p:txBody>
      </p:sp>
    </p:spTree>
    <p:extLst>
      <p:ext uri="{BB962C8B-B14F-4D97-AF65-F5344CB8AC3E}">
        <p14:creationId xmlns:p14="http://schemas.microsoft.com/office/powerpoint/2010/main" val="363270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DCC134-1DEF-487B-A122-2B1CB5595418}" type="slidenum">
              <a:rPr lang="en-US">
                <a:latin typeface="Arial" charset="0"/>
                <a:ea typeface="ＭＳ Ｐゴシック" pitchFamily="34" charset="-128"/>
              </a:rPr>
              <a:pPr/>
              <a:t>7</a:t>
            </a:fld>
            <a:endParaRPr lang="en-US">
              <a:latin typeface="Arial" charset="0"/>
              <a:ea typeface="ＭＳ Ｐゴシック" pitchFamily="34" charset="-128"/>
            </a:endParaRPr>
          </a:p>
        </p:txBody>
      </p:sp>
    </p:spTree>
    <p:extLst>
      <p:ext uri="{BB962C8B-B14F-4D97-AF65-F5344CB8AC3E}">
        <p14:creationId xmlns:p14="http://schemas.microsoft.com/office/powerpoint/2010/main" val="53255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Refers to process described in previous slide.</a:t>
            </a:r>
          </a:p>
        </p:txBody>
      </p:sp>
      <p:sp>
        <p:nvSpPr>
          <p:cNvPr id="819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08C2364-F602-4D27-9888-D310AF900E46}" type="slidenum">
              <a:rPr lang="en-US" sz="1200"/>
              <a:pPr algn="r"/>
              <a:t>11</a:t>
            </a:fld>
            <a:endParaRPr lang="en-US" sz="1200"/>
          </a:p>
        </p:txBody>
      </p:sp>
    </p:spTree>
    <p:extLst>
      <p:ext uri="{BB962C8B-B14F-4D97-AF65-F5344CB8AC3E}">
        <p14:creationId xmlns:p14="http://schemas.microsoft.com/office/powerpoint/2010/main" val="345572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Answer B.</a:t>
            </a:r>
          </a:p>
          <a:p>
            <a:pPr>
              <a:spcBef>
                <a:spcPct val="0"/>
              </a:spcBef>
            </a:pPr>
            <a:r>
              <a:rPr lang="en-US"/>
              <a:t>The whole in the ozone layer is a different problem, with different causes and solutions (although some greenhouse gases also are bad for the ozone layer).  The affects of the whole in the ozone layer are more localized as opposed to global.  The Montreal Protocol regulates gases that deplete the ozone layer, so this issue is still important, but in many ways is being addressed.</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CE6F42-534C-46D5-92D2-B6E0A0B1AB3E}" type="slidenum">
              <a:rPr lang="en-US">
                <a:latin typeface="Arial" charset="0"/>
                <a:ea typeface="ＭＳ Ｐゴシック" pitchFamily="34" charset="-128"/>
              </a:rPr>
              <a:pPr/>
              <a:t>14</a:t>
            </a:fld>
            <a:endParaRPr lang="en-US">
              <a:latin typeface="Arial" charset="0"/>
              <a:ea typeface="ＭＳ Ｐゴシック" pitchFamily="34" charset="-128"/>
            </a:endParaRPr>
          </a:p>
        </p:txBody>
      </p:sp>
    </p:spTree>
    <p:extLst>
      <p:ext uri="{BB962C8B-B14F-4D97-AF65-F5344CB8AC3E}">
        <p14:creationId xmlns:p14="http://schemas.microsoft.com/office/powerpoint/2010/main" val="383878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D76B32-C1FF-4DF6-8F8A-63184A27BD6E}" type="slidenum">
              <a:rPr lang="en-US">
                <a:latin typeface="Arial" charset="0"/>
                <a:ea typeface="ＭＳ Ｐゴシック" pitchFamily="34" charset="-128"/>
              </a:rPr>
              <a:pPr/>
              <a:t>16</a:t>
            </a:fld>
            <a:endParaRPr lang="en-US">
              <a:latin typeface="Arial" charset="0"/>
              <a:ea typeface="ＭＳ Ｐゴシック" pitchFamily="34" charset="-128"/>
            </a:endParaRPr>
          </a:p>
        </p:txBody>
      </p:sp>
    </p:spTree>
    <p:extLst>
      <p:ext uri="{BB962C8B-B14F-4D97-AF65-F5344CB8AC3E}">
        <p14:creationId xmlns:p14="http://schemas.microsoft.com/office/powerpoint/2010/main" val="415541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7217AD-B401-4461-B3BC-A462E4FF83E6}" type="slidenum">
              <a:rPr lang="en-US">
                <a:latin typeface="Arial" charset="0"/>
                <a:ea typeface="ＭＳ Ｐゴシック" pitchFamily="34" charset="-128"/>
              </a:rPr>
              <a:pPr/>
              <a:t>21</a:t>
            </a:fld>
            <a:endParaRPr lang="en-US">
              <a:latin typeface="Arial" charset="0"/>
              <a:ea typeface="ＭＳ Ｐゴシック" pitchFamily="34" charset="-128"/>
            </a:endParaRPr>
          </a:p>
        </p:txBody>
      </p:sp>
    </p:spTree>
    <p:extLst>
      <p:ext uri="{BB962C8B-B14F-4D97-AF65-F5344CB8AC3E}">
        <p14:creationId xmlns:p14="http://schemas.microsoft.com/office/powerpoint/2010/main" val="197726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a:t>Answer: Yes</a:t>
            </a:r>
          </a:p>
          <a:p>
            <a:pPr>
              <a:lnSpc>
                <a:spcPct val="90000"/>
              </a:lnSpc>
              <a:spcBef>
                <a:spcPct val="0"/>
              </a:spcBef>
            </a:pPr>
            <a:r>
              <a:rPr lang="en-US"/>
              <a:t>However, dramatically reducing our emissions is still critical in order to prevent run-away climate change and to keep climate risks manageable.</a:t>
            </a:r>
          </a:p>
          <a:p>
            <a:pPr>
              <a:spcBef>
                <a:spcPct val="0"/>
              </a:spcBef>
            </a:pPr>
            <a:endParaRPr lang="en-US"/>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A445C0-4B46-47C9-8215-7353F4A47DAC}" type="slidenum">
              <a:rPr lang="en-US">
                <a:latin typeface="Arial" charset="0"/>
                <a:ea typeface="ＭＳ Ｐゴシック" pitchFamily="34" charset="-128"/>
              </a:rPr>
              <a:pPr/>
              <a:t>22</a:t>
            </a:fld>
            <a:endParaRPr lang="en-US">
              <a:latin typeface="Arial" charset="0"/>
              <a:ea typeface="ＭＳ Ｐゴシック" pitchFamily="34" charset="-128"/>
            </a:endParaRPr>
          </a:p>
        </p:txBody>
      </p:sp>
    </p:spTree>
    <p:extLst>
      <p:ext uri="{BB962C8B-B14F-4D97-AF65-F5344CB8AC3E}">
        <p14:creationId xmlns:p14="http://schemas.microsoft.com/office/powerpoint/2010/main" val="224445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6D5D79-9456-4EC0-B705-27E567AD5AFA}" type="slidenum">
              <a:rPr lang="en-US">
                <a:latin typeface="Arial" charset="0"/>
                <a:ea typeface="ＭＳ Ｐゴシック" pitchFamily="34" charset="-128"/>
              </a:rPr>
              <a:pPr/>
              <a:t>25</a:t>
            </a:fld>
            <a:endParaRPr lang="en-US">
              <a:latin typeface="Arial" charset="0"/>
              <a:ea typeface="ＭＳ Ｐゴシック" pitchFamily="34" charset="-128"/>
            </a:endParaRPr>
          </a:p>
        </p:txBody>
      </p:sp>
    </p:spTree>
    <p:extLst>
      <p:ext uri="{BB962C8B-B14F-4D97-AF65-F5344CB8AC3E}">
        <p14:creationId xmlns:p14="http://schemas.microsoft.com/office/powerpoint/2010/main" val="4027954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183C0E-2EDC-42A5-BB97-EFC7EC57EA5B}" type="slidenum">
              <a:rPr lang="en-US">
                <a:latin typeface="Arial" charset="0"/>
                <a:ea typeface="ＭＳ Ｐゴシック" pitchFamily="34" charset="-128"/>
              </a:rPr>
              <a:pPr/>
              <a:t>26</a:t>
            </a:fld>
            <a:endParaRPr lang="en-US">
              <a:latin typeface="Arial" charset="0"/>
              <a:ea typeface="ＭＳ Ｐゴシック" pitchFamily="34" charset="-128"/>
            </a:endParaRPr>
          </a:p>
        </p:txBody>
      </p:sp>
    </p:spTree>
    <p:extLst>
      <p:ext uri="{BB962C8B-B14F-4D97-AF65-F5344CB8AC3E}">
        <p14:creationId xmlns:p14="http://schemas.microsoft.com/office/powerpoint/2010/main" val="3518198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dirty="0"/>
              <a:t>Klik om de stijl te bewerken</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077200" y="6629400"/>
            <a:ext cx="457200" cy="146050"/>
          </a:xfrm>
          <a:prstGeom prst="rect">
            <a:avLst/>
          </a:prstGeom>
        </p:spPr>
        <p:txBody>
          <a:bodyPr/>
          <a:lstStyle>
            <a:lvl1pPr>
              <a:defRPr/>
            </a:lvl1pPr>
          </a:lstStyle>
          <a:p>
            <a:pPr>
              <a:defRPr/>
            </a:pPr>
            <a:fld id="{96AB9B29-1ABA-4DA2-BAE8-F8AB50844CB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274638"/>
            <a:ext cx="86217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a:p>
        </p:txBody>
      </p:sp>
      <p:sp>
        <p:nvSpPr>
          <p:cNvPr id="1027" name="Text Placeholder 2"/>
          <p:cNvSpPr>
            <a:spLocks noGrp="1"/>
          </p:cNvSpPr>
          <p:nvPr>
            <p:ph type="body" idx="1"/>
          </p:nvPr>
        </p:nvSpPr>
        <p:spPr bwMode="auto">
          <a:xfrm>
            <a:off x="228600" y="1600200"/>
            <a:ext cx="8621713" cy="4338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2050" name="Picture 2" descr="Climate-Centre-Logo-vect-RGB-for-web.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4164" y="6299253"/>
            <a:ext cx="1405508" cy="55874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1" r:id="rId3"/>
  </p:sldLayoutIdLst>
  <p:hf hdr="0" ftr="0" dt="0"/>
  <p:txStyles>
    <p:titleStyle>
      <a:lvl1pPr algn="ctr" defTabSz="457200" rtl="0" fontAlgn="base">
        <a:spcBef>
          <a:spcPct val="0"/>
        </a:spcBef>
        <a:spcAft>
          <a:spcPct val="0"/>
        </a:spcAft>
        <a:defRPr sz="2000" kern="1200">
          <a:solidFill>
            <a:srgbClr val="FF0000"/>
          </a:solidFill>
          <a:latin typeface="Arial Black"/>
          <a:ea typeface="ＭＳ Ｐゴシック" pitchFamily="-65" charset="-128"/>
          <a:cs typeface="Arial Black"/>
        </a:defRPr>
      </a:lvl1pPr>
      <a:lvl2pPr algn="ctr" defTabSz="457200" rtl="0" fontAlgn="base">
        <a:spcBef>
          <a:spcPct val="0"/>
        </a:spcBef>
        <a:spcAft>
          <a:spcPct val="0"/>
        </a:spcAft>
        <a:defRPr sz="2000">
          <a:solidFill>
            <a:srgbClr val="FF0000"/>
          </a:solidFill>
          <a:latin typeface="Arial Black" pitchFamily="-65" charset="0"/>
          <a:ea typeface="ＭＳ Ｐゴシック" pitchFamily="-65" charset="-128"/>
          <a:cs typeface="Arial Black" pitchFamily="34" charset="0"/>
        </a:defRPr>
      </a:lvl2pPr>
      <a:lvl3pPr algn="ctr" defTabSz="457200" rtl="0" fontAlgn="base">
        <a:spcBef>
          <a:spcPct val="0"/>
        </a:spcBef>
        <a:spcAft>
          <a:spcPct val="0"/>
        </a:spcAft>
        <a:defRPr sz="2000">
          <a:solidFill>
            <a:srgbClr val="FF0000"/>
          </a:solidFill>
          <a:latin typeface="Arial Black" pitchFamily="-65" charset="0"/>
          <a:ea typeface="ＭＳ Ｐゴシック" pitchFamily="-65" charset="-128"/>
          <a:cs typeface="Arial Black" pitchFamily="34" charset="0"/>
        </a:defRPr>
      </a:lvl3pPr>
      <a:lvl4pPr algn="ctr" defTabSz="457200" rtl="0" fontAlgn="base">
        <a:spcBef>
          <a:spcPct val="0"/>
        </a:spcBef>
        <a:spcAft>
          <a:spcPct val="0"/>
        </a:spcAft>
        <a:defRPr sz="2000">
          <a:solidFill>
            <a:srgbClr val="FF0000"/>
          </a:solidFill>
          <a:latin typeface="Arial Black" pitchFamily="-65" charset="0"/>
          <a:ea typeface="ＭＳ Ｐゴシック" pitchFamily="-65" charset="-128"/>
          <a:cs typeface="Arial Black" pitchFamily="34" charset="0"/>
        </a:defRPr>
      </a:lvl4pPr>
      <a:lvl5pPr algn="ctr" defTabSz="457200" rtl="0" fontAlgn="base">
        <a:spcBef>
          <a:spcPct val="0"/>
        </a:spcBef>
        <a:spcAft>
          <a:spcPct val="0"/>
        </a:spcAft>
        <a:defRPr sz="2000">
          <a:solidFill>
            <a:srgbClr val="FF0000"/>
          </a:solidFill>
          <a:latin typeface="Arial Black" pitchFamily="-65" charset="0"/>
          <a:ea typeface="ＭＳ Ｐゴシック" pitchFamily="-65" charset="-128"/>
          <a:cs typeface="Arial Black" pitchFamily="34"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fontAlgn="base">
        <a:spcBef>
          <a:spcPct val="20000"/>
        </a:spcBef>
        <a:spcAft>
          <a:spcPct val="0"/>
        </a:spcAft>
        <a:buFont typeface="Arial" charset="0"/>
        <a:buChar char="•"/>
        <a:defRPr sz="1000" kern="1200">
          <a:solidFill>
            <a:schemeClr val="tx1"/>
          </a:solidFill>
          <a:latin typeface="Arial Black"/>
          <a:ea typeface="ＭＳ Ｐゴシック" pitchFamily="-65" charset="-128"/>
          <a:cs typeface="Arial Black"/>
        </a:defRPr>
      </a:lvl1pPr>
      <a:lvl2pPr marL="742950" indent="-285750" algn="l" defTabSz="457200" rtl="0" fontAlgn="base">
        <a:spcBef>
          <a:spcPct val="20000"/>
        </a:spcBef>
        <a:spcAft>
          <a:spcPct val="0"/>
        </a:spcAft>
        <a:buFont typeface="Arial" charset="0"/>
        <a:buChar char="–"/>
        <a:defRPr sz="1000" b="1" kern="1200">
          <a:solidFill>
            <a:schemeClr val="tx1"/>
          </a:solidFill>
          <a:latin typeface="Arial CE"/>
          <a:ea typeface="ＭＳ Ｐゴシック" pitchFamily="-65" charset="-128"/>
          <a:cs typeface="Arial CE"/>
        </a:defRPr>
      </a:lvl2pPr>
      <a:lvl3pPr marL="1143000" indent="-228600" algn="l" defTabSz="457200" rtl="0" fontAlgn="base">
        <a:spcBef>
          <a:spcPct val="20000"/>
        </a:spcBef>
        <a:spcAft>
          <a:spcPct val="0"/>
        </a:spcAft>
        <a:buFont typeface="Arial" charset="0"/>
        <a:buChar char="•"/>
        <a:defRPr sz="1000" i="1" kern="1200">
          <a:solidFill>
            <a:schemeClr val="tx1"/>
          </a:solidFill>
          <a:latin typeface="Arial CE"/>
          <a:ea typeface="ＭＳ Ｐゴシック" pitchFamily="-65" charset="-128"/>
          <a:cs typeface="Arial CE"/>
        </a:defRPr>
      </a:lvl3pPr>
      <a:lvl4pPr marL="1600200" indent="-228600" algn="l" defTabSz="457200" rtl="0" fontAlgn="base">
        <a:spcBef>
          <a:spcPct val="20000"/>
        </a:spcBef>
        <a:spcAft>
          <a:spcPct val="0"/>
        </a:spcAft>
        <a:buFont typeface="Arial" charset="0"/>
        <a:buChar char="–"/>
        <a:defRPr sz="1000" kern="1200">
          <a:solidFill>
            <a:schemeClr val="tx1"/>
          </a:solidFill>
          <a:latin typeface="Arial CE"/>
          <a:ea typeface="ＭＳ Ｐゴシック" pitchFamily="-65" charset="-128"/>
          <a:cs typeface="Arial CE"/>
        </a:defRPr>
      </a:lvl4pPr>
      <a:lvl5pPr marL="2057400" indent="-228600" algn="l" defTabSz="457200" rtl="0" fontAlgn="base">
        <a:spcBef>
          <a:spcPct val="20000"/>
        </a:spcBef>
        <a:spcAft>
          <a:spcPct val="0"/>
        </a:spcAft>
        <a:buFont typeface="Arial" charset="0"/>
        <a:buChar char="»"/>
        <a:defRPr sz="1000" kern="1200">
          <a:solidFill>
            <a:schemeClr val="tx1"/>
          </a:solidFill>
          <a:latin typeface="Arial CE"/>
          <a:ea typeface="ＭＳ Ｐゴシック" pitchFamily="-65" charset="-128"/>
          <a:cs typeface="Arial 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3.wdp"/><Relationship Id="rId9" Type="http://schemas.microsoft.com/office/2007/relationships/hdphoto" Target="../media/hdphoto5.wdp"/></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ipcc.ch/report/ar5/wg2/docs/WGII-AR5_Oceans-Compendium.pdf" TargetMode="External"/><Relationship Id="rId2" Type="http://schemas.openxmlformats.org/officeDocument/2006/relationships/hyperlink" Target="https://www.ipcc.ch/pdf/assessment-report/ar5/syr/SYR_AR5_FINAL_full.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2"/>
          <p:cNvSpPr>
            <a:spLocks noChangeShapeType="1"/>
          </p:cNvSpPr>
          <p:nvPr/>
        </p:nvSpPr>
        <p:spPr bwMode="auto">
          <a:xfrm>
            <a:off x="1730375" y="2885281"/>
            <a:ext cx="7340600" cy="0"/>
          </a:xfrm>
          <a:prstGeom prst="line">
            <a:avLst/>
          </a:prstGeom>
          <a:noFill/>
          <a:ln w="38100">
            <a:solidFill>
              <a:srgbClr val="CC0000"/>
            </a:solidFill>
            <a:round/>
            <a:headEnd/>
            <a:tailEnd/>
          </a:ln>
        </p:spPr>
        <p:txBody>
          <a:bodyPr/>
          <a:lstStyle/>
          <a:p>
            <a:endParaRPr lang="da-DK"/>
          </a:p>
        </p:txBody>
      </p:sp>
      <p:sp>
        <p:nvSpPr>
          <p:cNvPr id="15364" name="Text Box 20"/>
          <p:cNvSpPr txBox="1">
            <a:spLocks noChangeArrowheads="1"/>
          </p:cNvSpPr>
          <p:nvPr/>
        </p:nvSpPr>
        <p:spPr bwMode="auto">
          <a:xfrm>
            <a:off x="1730375" y="1124744"/>
            <a:ext cx="7723455" cy="3018840"/>
          </a:xfrm>
          <a:prstGeom prst="rect">
            <a:avLst/>
          </a:prstGeom>
          <a:noFill/>
          <a:ln w="9525">
            <a:noFill/>
            <a:miter lim="800000"/>
            <a:headEnd/>
            <a:tailEnd/>
          </a:ln>
        </p:spPr>
        <p:txBody>
          <a:bodyPr wrap="square">
            <a:spAutoFit/>
          </a:bodyPr>
          <a:lstStyle/>
          <a:p>
            <a:pPr>
              <a:lnSpc>
                <a:spcPct val="135000"/>
              </a:lnSpc>
            </a:pPr>
            <a:endParaRPr lang="en-US" sz="3600" b="1" dirty="0"/>
          </a:p>
          <a:p>
            <a:pPr>
              <a:lnSpc>
                <a:spcPct val="135000"/>
              </a:lnSpc>
            </a:pPr>
            <a:br>
              <a:rPr lang="en-US" sz="3600" b="1" dirty="0">
                <a:latin typeface="+mj-lt"/>
              </a:rPr>
            </a:br>
            <a:endParaRPr lang="en-US" sz="3600" b="1" dirty="0">
              <a:latin typeface="+mj-lt"/>
            </a:endParaRPr>
          </a:p>
          <a:p>
            <a:pPr>
              <a:lnSpc>
                <a:spcPct val="135000"/>
              </a:lnSpc>
            </a:pPr>
            <a:r>
              <a:rPr lang="en-US" sz="3600" b="1" dirty="0">
                <a:solidFill>
                  <a:schemeClr val="accent6">
                    <a:lumMod val="75000"/>
                  </a:schemeClr>
                </a:solidFill>
                <a:latin typeface="+mj-lt"/>
              </a:rPr>
              <a:t>Climate Change Challenge: QUIZ!</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03648" y="442975"/>
            <a:ext cx="4680520" cy="22378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124744"/>
            <a:ext cx="8621713" cy="1143000"/>
          </a:xfrm>
        </p:spPr>
        <p:txBody>
          <a:bodyPr/>
          <a:lstStyle/>
          <a:p>
            <a:r>
              <a:rPr lang="en-GB" sz="3300" b="1" dirty="0">
                <a:solidFill>
                  <a:schemeClr val="tx1"/>
                </a:solidFill>
                <a:latin typeface="+mn-lt"/>
              </a:rPr>
              <a:t>Sunlight passes in through the atmosphere, but greenhouse gases prevent it escaping back out. This traps heat in the atmosphere</a:t>
            </a:r>
            <a:br>
              <a:rPr lang="en-GB" sz="3600" b="1" dirty="0">
                <a:solidFill>
                  <a:schemeClr val="tx1"/>
                </a:solidFill>
                <a:latin typeface="+mn-lt"/>
              </a:rPr>
            </a:br>
            <a:br>
              <a:rPr lang="en-GB" sz="3600" b="1" dirty="0">
                <a:solidFill>
                  <a:schemeClr val="tx1"/>
                </a:solidFill>
                <a:latin typeface="+mn-lt"/>
              </a:rPr>
            </a:br>
            <a:r>
              <a:rPr lang="en-GB" sz="3300" b="1" dirty="0">
                <a:solidFill>
                  <a:schemeClr val="tx1"/>
                </a:solidFill>
                <a:latin typeface="+mn-lt"/>
              </a:rPr>
              <a:t>What do we call this process?</a:t>
            </a:r>
            <a:br>
              <a:rPr lang="en-GB" sz="3300" b="1" dirty="0">
                <a:solidFill>
                  <a:schemeClr val="tx1"/>
                </a:solidFill>
                <a:latin typeface="+mn-lt"/>
              </a:rPr>
            </a:br>
            <a:endParaRPr lang="en-GB" sz="3300" b="1" dirty="0">
              <a:solidFill>
                <a:schemeClr val="tx1"/>
              </a:solidFill>
              <a:latin typeface="+mn-lt"/>
            </a:endParaRPr>
          </a:p>
        </p:txBody>
      </p:sp>
      <p:sp>
        <p:nvSpPr>
          <p:cNvPr id="3" name="Content Placeholder 2"/>
          <p:cNvSpPr>
            <a:spLocks noGrp="1"/>
          </p:cNvSpPr>
          <p:nvPr>
            <p:ph idx="1"/>
          </p:nvPr>
        </p:nvSpPr>
        <p:spPr>
          <a:xfrm>
            <a:off x="227438" y="3068960"/>
            <a:ext cx="8621713" cy="3085902"/>
          </a:xfrm>
        </p:spPr>
        <p:txBody>
          <a:bodyPr/>
          <a:lstStyle/>
          <a:p>
            <a:pPr marL="514350" indent="-514350">
              <a:buFont typeface="Calibri" pitchFamily="34" charset="0"/>
              <a:buAutoNum type="alphaUcPeriod"/>
            </a:pPr>
            <a:r>
              <a:rPr lang="en-US" sz="2800" dirty="0">
                <a:latin typeface="+mn-lt"/>
                <a:ea typeface="ＭＳ Ｐゴシック" pitchFamily="34" charset="-128"/>
                <a:cs typeface="Arial" charset="0"/>
              </a:rPr>
              <a:t>Global dimming</a:t>
            </a:r>
          </a:p>
          <a:p>
            <a:pPr marL="514350" indent="-514350">
              <a:buFont typeface="Calibri" pitchFamily="34" charset="0"/>
              <a:buAutoNum type="alphaUcPeriod"/>
            </a:pPr>
            <a:r>
              <a:rPr lang="en-US" sz="2800" dirty="0">
                <a:latin typeface="+mn-lt"/>
                <a:ea typeface="ＭＳ Ｐゴシック" pitchFamily="34" charset="-128"/>
                <a:cs typeface="Arial" charset="0"/>
              </a:rPr>
              <a:t>Air pollution build-up</a:t>
            </a:r>
          </a:p>
          <a:p>
            <a:pPr marL="514350" indent="-514350">
              <a:buFont typeface="Calibri" pitchFamily="34" charset="0"/>
              <a:buAutoNum type="alphaUcPeriod"/>
            </a:pPr>
            <a:r>
              <a:rPr lang="en-US" sz="2800" dirty="0">
                <a:latin typeface="+mn-lt"/>
                <a:ea typeface="ＭＳ Ｐゴシック" pitchFamily="34" charset="-128"/>
                <a:cs typeface="Arial" charset="0"/>
              </a:rPr>
              <a:t>The greenhouse effect </a:t>
            </a:r>
          </a:p>
          <a:p>
            <a:pPr marL="514350" indent="-514350">
              <a:buFont typeface="Calibri" pitchFamily="34" charset="0"/>
              <a:buAutoNum type="alphaUcPeriod"/>
            </a:pPr>
            <a:r>
              <a:rPr lang="en-US" sz="2800" dirty="0">
                <a:latin typeface="+mn-lt"/>
                <a:ea typeface="ＭＳ Ｐゴシック" pitchFamily="34" charset="-128"/>
                <a:cs typeface="Arial" charset="0"/>
              </a:rPr>
              <a:t>Atmospheric thickening</a:t>
            </a:r>
          </a:p>
          <a:p>
            <a:endParaRPr lang="en-GB" dirty="0"/>
          </a:p>
        </p:txBody>
      </p:sp>
    </p:spTree>
    <p:extLst>
      <p:ext uri="{BB962C8B-B14F-4D97-AF65-F5344CB8AC3E}">
        <p14:creationId xmlns:p14="http://schemas.microsoft.com/office/powerpoint/2010/main" val="358545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a:solidFill>
            <a:srgbClr val="FFFFFF"/>
          </a:solidFill>
        </p:spPr>
        <p:txBody>
          <a:bodyPr/>
          <a:lstStyle/>
          <a:p>
            <a:r>
              <a:rPr lang="en-US" sz="3600" b="1" dirty="0">
                <a:solidFill>
                  <a:schemeClr val="tx1"/>
                </a:solidFill>
                <a:latin typeface="Arial" charset="0"/>
                <a:ea typeface="ＭＳ Ｐゴシック" pitchFamily="34" charset="-128"/>
                <a:cs typeface="Arial" charset="0"/>
              </a:rPr>
              <a:t>The answer is C!</a:t>
            </a:r>
          </a:p>
        </p:txBody>
      </p:sp>
      <p:sp>
        <p:nvSpPr>
          <p:cNvPr id="80899" name="Content Placeholder 2"/>
          <p:cNvSpPr>
            <a:spLocks noGrp="1"/>
          </p:cNvSpPr>
          <p:nvPr>
            <p:ph idx="4294967295"/>
          </p:nvPr>
        </p:nvSpPr>
        <p:spPr>
          <a:xfrm>
            <a:off x="395288" y="1600200"/>
            <a:ext cx="8353425" cy="4338638"/>
          </a:xfrm>
          <a:solidFill>
            <a:srgbClr val="FFFFFF"/>
          </a:solidFill>
        </p:spPr>
        <p:txBody>
          <a:bodyPr/>
          <a:lstStyle/>
          <a:p>
            <a:pPr marL="514350" indent="-514350">
              <a:buFont typeface="Calibri" pitchFamily="34" charset="0"/>
              <a:buAutoNum type="alphaUcPeriod"/>
            </a:pPr>
            <a:r>
              <a:rPr lang="en-US" sz="2800" dirty="0">
                <a:latin typeface="Arial" charset="0"/>
                <a:ea typeface="ＭＳ Ｐゴシック" pitchFamily="34" charset="-128"/>
                <a:cs typeface="Arial" charset="0"/>
              </a:rPr>
              <a:t>Global dimming</a:t>
            </a:r>
          </a:p>
          <a:p>
            <a:pPr marL="514350" indent="-514350">
              <a:buFont typeface="Calibri" pitchFamily="34" charset="0"/>
              <a:buAutoNum type="alphaUcPeriod"/>
            </a:pPr>
            <a:r>
              <a:rPr lang="en-US" sz="2800" dirty="0">
                <a:latin typeface="Arial" charset="0"/>
                <a:ea typeface="ＭＳ Ｐゴシック" pitchFamily="34" charset="-128"/>
                <a:cs typeface="Arial" charset="0"/>
              </a:rPr>
              <a:t>Air pollution build-up</a:t>
            </a:r>
          </a:p>
          <a:p>
            <a:pPr marL="514350" indent="-514350">
              <a:buFont typeface="Calibri" pitchFamily="34" charset="0"/>
              <a:buAutoNum type="alphaUcPeriod"/>
            </a:pPr>
            <a:r>
              <a:rPr lang="en-US" sz="2800" b="1" dirty="0">
                <a:solidFill>
                  <a:schemeClr val="accent6">
                    <a:lumMod val="75000"/>
                  </a:schemeClr>
                </a:solidFill>
                <a:latin typeface="Arial" charset="0"/>
                <a:ea typeface="ＭＳ Ｐゴシック" pitchFamily="34" charset="-128"/>
                <a:cs typeface="Arial" charset="0"/>
              </a:rPr>
              <a:t>The greenhouse effect </a:t>
            </a:r>
          </a:p>
          <a:p>
            <a:pPr marL="514350" indent="-514350">
              <a:buFont typeface="Calibri" pitchFamily="34" charset="0"/>
              <a:buAutoNum type="alphaUcPeriod"/>
            </a:pPr>
            <a:r>
              <a:rPr lang="en-US" sz="2800" dirty="0">
                <a:latin typeface="Arial" charset="0"/>
                <a:ea typeface="ＭＳ Ｐゴシック" pitchFamily="34" charset="-128"/>
                <a:cs typeface="Arial" charset="0"/>
              </a:rPr>
              <a:t>Atmospheric thickening</a:t>
            </a:r>
          </a:p>
          <a:p>
            <a:pPr marL="0" indent="0">
              <a:buNone/>
            </a:pPr>
            <a:endParaRPr lang="en-US" sz="2800" dirty="0">
              <a:latin typeface="Arial" charset="0"/>
              <a:ea typeface="ＭＳ Ｐゴシック" pitchFamily="34" charset="-128"/>
              <a:cs typeface="Arial" charset="0"/>
            </a:endParaRPr>
          </a:p>
          <a:p>
            <a:pPr marL="0" indent="0">
              <a:buNone/>
            </a:pPr>
            <a:endParaRPr lang="en-US" sz="2800" dirty="0">
              <a:latin typeface="Arial" charset="0"/>
              <a:ea typeface="ＭＳ Ｐゴシック" pitchFamily="34" charset="-128"/>
              <a:cs typeface="Arial" charset="0"/>
            </a:endParaRPr>
          </a:p>
        </p:txBody>
      </p:sp>
      <p:pic>
        <p:nvPicPr>
          <p:cNvPr id="4" name="Picture 3"/>
          <p:cNvPicPr/>
          <p:nvPr/>
        </p:nvPicPr>
        <p:blipFill rotWithShape="1">
          <a:blip r:embed="rId3"/>
          <a:srcRect l="5152" t="15665" r="82716" b="53005"/>
          <a:stretch/>
        </p:blipFill>
        <p:spPr bwMode="auto">
          <a:xfrm>
            <a:off x="5508104" y="1600200"/>
            <a:ext cx="2952328" cy="3749847"/>
          </a:xfrm>
          <a:prstGeom prst="rect">
            <a:avLst/>
          </a:prstGeom>
          <a:ln/>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178251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sz="3600" b="1" dirty="0">
                <a:solidFill>
                  <a:schemeClr val="tx1"/>
                </a:solidFill>
                <a:latin typeface="+mj-lt"/>
              </a:rPr>
            </a:br>
            <a:r>
              <a:rPr lang="en-GB" sz="3600" b="1" dirty="0">
                <a:solidFill>
                  <a:schemeClr val="tx1"/>
                </a:solidFill>
                <a:latin typeface="+mj-lt"/>
              </a:rPr>
              <a:t>Do greenhouse gases occur naturally in the atmosphere?</a:t>
            </a:r>
          </a:p>
        </p:txBody>
      </p:sp>
      <p:sp>
        <p:nvSpPr>
          <p:cNvPr id="3" name="Content Placeholder 2"/>
          <p:cNvSpPr>
            <a:spLocks noGrp="1"/>
          </p:cNvSpPr>
          <p:nvPr>
            <p:ph idx="1"/>
          </p:nvPr>
        </p:nvSpPr>
        <p:spPr>
          <a:xfrm>
            <a:off x="228600" y="2276872"/>
            <a:ext cx="8621713" cy="3661966"/>
          </a:xfrm>
        </p:spPr>
        <p:txBody>
          <a:bodyPr/>
          <a:lstStyle/>
          <a:p>
            <a:r>
              <a:rPr lang="en-GB" sz="2800" dirty="0">
                <a:latin typeface="+mn-lt"/>
              </a:rPr>
              <a:t>Yes: A certain amount of greenhouse gases occur naturally in the atmosphere</a:t>
            </a:r>
          </a:p>
          <a:p>
            <a:pPr marL="0" indent="0">
              <a:buNone/>
            </a:pPr>
            <a:endParaRPr lang="en-GB" sz="2800" dirty="0">
              <a:latin typeface="+mn-lt"/>
            </a:endParaRPr>
          </a:p>
          <a:p>
            <a:r>
              <a:rPr lang="en-GB" sz="2800" dirty="0">
                <a:latin typeface="+mn-lt"/>
              </a:rPr>
              <a:t>No: Greenhouse gases do not occur naturally.  All greenhouse gases in the atmosphere are produced by human activities</a:t>
            </a:r>
          </a:p>
        </p:txBody>
      </p:sp>
    </p:spTree>
    <p:extLst>
      <p:ext uri="{BB962C8B-B14F-4D97-AF65-F5344CB8AC3E}">
        <p14:creationId xmlns:p14="http://schemas.microsoft.com/office/powerpoint/2010/main" val="1062952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sz="3600" b="1" dirty="0">
                <a:solidFill>
                  <a:schemeClr val="tx1"/>
                </a:solidFill>
                <a:latin typeface="+mj-lt"/>
              </a:rPr>
            </a:br>
            <a:r>
              <a:rPr lang="en-GB" sz="3600" b="1" dirty="0">
                <a:solidFill>
                  <a:schemeClr val="tx1"/>
                </a:solidFill>
                <a:latin typeface="+mj-lt"/>
              </a:rPr>
              <a:t>The answer is yes…</a:t>
            </a:r>
          </a:p>
        </p:txBody>
      </p:sp>
      <p:sp>
        <p:nvSpPr>
          <p:cNvPr id="3" name="Content Placeholder 2"/>
          <p:cNvSpPr>
            <a:spLocks noGrp="1"/>
          </p:cNvSpPr>
          <p:nvPr>
            <p:ph idx="1"/>
          </p:nvPr>
        </p:nvSpPr>
        <p:spPr>
          <a:xfrm>
            <a:off x="228600" y="2276872"/>
            <a:ext cx="8621713" cy="3661966"/>
          </a:xfrm>
        </p:spPr>
        <p:txBody>
          <a:bodyPr/>
          <a:lstStyle/>
          <a:p>
            <a:r>
              <a:rPr lang="en-GB" sz="2800" b="1" dirty="0">
                <a:solidFill>
                  <a:schemeClr val="accent6">
                    <a:lumMod val="75000"/>
                  </a:schemeClr>
                </a:solidFill>
                <a:latin typeface="+mn-lt"/>
              </a:rPr>
              <a:t>Yes: </a:t>
            </a:r>
            <a:r>
              <a:rPr lang="en-GB" sz="2800" dirty="0">
                <a:latin typeface="+mn-lt"/>
              </a:rPr>
              <a:t>A small amount of greenhouse gases occur </a:t>
            </a:r>
            <a:r>
              <a:rPr lang="en-GB" sz="2800" b="1" dirty="0">
                <a:solidFill>
                  <a:schemeClr val="accent6">
                    <a:lumMod val="75000"/>
                  </a:schemeClr>
                </a:solidFill>
                <a:latin typeface="+mn-lt"/>
              </a:rPr>
              <a:t>naturally</a:t>
            </a:r>
            <a:r>
              <a:rPr lang="en-GB" sz="2800" dirty="0">
                <a:latin typeface="+mn-lt"/>
              </a:rPr>
              <a:t> in the atmosphere</a:t>
            </a:r>
          </a:p>
          <a:p>
            <a:endParaRPr lang="en-GB" sz="2800" dirty="0">
              <a:latin typeface="+mn-lt"/>
            </a:endParaRPr>
          </a:p>
          <a:p>
            <a:r>
              <a:rPr lang="en-GB" sz="2800" dirty="0">
                <a:latin typeface="+mj-lt"/>
              </a:rPr>
              <a:t>When the sun’s rays are reflected from the earth, naturally occurring greenhouse gases can trap reflected heat in the atmosphere. </a:t>
            </a:r>
            <a:r>
              <a:rPr lang="en-GB" sz="2800" b="1" dirty="0">
                <a:solidFill>
                  <a:schemeClr val="accent6">
                    <a:lumMod val="75000"/>
                  </a:schemeClr>
                </a:solidFill>
                <a:latin typeface="+mj-lt"/>
              </a:rPr>
              <a:t>Without this, the earth would be very cold – about minus 18 degrees Celsius!  </a:t>
            </a:r>
            <a:r>
              <a:rPr lang="en-GB" sz="2800" dirty="0">
                <a:latin typeface="+mj-lt"/>
              </a:rPr>
              <a:t>All water on earth would freeze, the oceans would turn to ice and life as we know it would not exist</a:t>
            </a:r>
          </a:p>
          <a:p>
            <a:endParaRPr lang="en-GB" sz="2800" dirty="0">
              <a:latin typeface="+mn-lt"/>
            </a:endParaRPr>
          </a:p>
        </p:txBody>
      </p:sp>
    </p:spTree>
    <p:extLst>
      <p:ext uri="{BB962C8B-B14F-4D97-AF65-F5344CB8AC3E}">
        <p14:creationId xmlns:p14="http://schemas.microsoft.com/office/powerpoint/2010/main" val="135348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85800" y="333375"/>
            <a:ext cx="7924800" cy="1143000"/>
          </a:xfrm>
          <a:solidFill>
            <a:srgbClr val="FFFFFF"/>
          </a:solidFill>
        </p:spPr>
        <p:txBody>
          <a:bodyPr/>
          <a:lstStyle/>
          <a:p>
            <a:r>
              <a:rPr lang="en-US" sz="3600" b="1" dirty="0">
                <a:solidFill>
                  <a:schemeClr val="tx1"/>
                </a:solidFill>
                <a:latin typeface="+mn-lt"/>
                <a:ea typeface="ＭＳ Ｐゴシック" pitchFamily="34" charset="-128"/>
                <a:cs typeface="Arial" charset="0"/>
              </a:rPr>
              <a:t>Over the last 100 years the planet has been warming up, called Global Warming.  Why is it warming? </a:t>
            </a:r>
          </a:p>
        </p:txBody>
      </p:sp>
      <p:sp>
        <p:nvSpPr>
          <p:cNvPr id="23554" name="Content Placeholder 2"/>
          <p:cNvSpPr>
            <a:spLocks noGrp="1"/>
          </p:cNvSpPr>
          <p:nvPr>
            <p:ph idx="1"/>
          </p:nvPr>
        </p:nvSpPr>
        <p:spPr>
          <a:xfrm>
            <a:off x="323850" y="2043113"/>
            <a:ext cx="8621713" cy="4338637"/>
          </a:xfrm>
          <a:solidFill>
            <a:srgbClr val="FFFFFF"/>
          </a:solidFill>
        </p:spPr>
        <p:txBody>
          <a:bodyPr/>
          <a:lstStyle/>
          <a:p>
            <a:pPr marL="457200" indent="-457200">
              <a:lnSpc>
                <a:spcPct val="90000"/>
              </a:lnSpc>
              <a:buFont typeface="Calibri" pitchFamily="34" charset="0"/>
              <a:buAutoNum type="alphaUcPeriod"/>
            </a:pPr>
            <a:r>
              <a:rPr lang="en-US" sz="2800" dirty="0">
                <a:latin typeface="+mn-lt"/>
                <a:ea typeface="ＭＳ Ｐゴシック" pitchFamily="34" charset="-128"/>
                <a:cs typeface="Arial" charset="0"/>
              </a:rPr>
              <a:t>The sun is getting closer and hotter as part of a natural sun cycle</a:t>
            </a:r>
          </a:p>
          <a:p>
            <a:pPr marL="0" indent="0">
              <a:lnSpc>
                <a:spcPct val="90000"/>
              </a:lnSpc>
              <a:buNone/>
            </a:pPr>
            <a:endParaRPr lang="en-US" sz="2800" dirty="0">
              <a:latin typeface="+mn-lt"/>
              <a:ea typeface="ＭＳ Ｐゴシック" pitchFamily="34" charset="-128"/>
              <a:cs typeface="Arial" charset="0"/>
            </a:endParaRPr>
          </a:p>
          <a:p>
            <a:pPr marL="514350" indent="-514350">
              <a:lnSpc>
                <a:spcPct val="90000"/>
              </a:lnSpc>
              <a:buAutoNum type="alphaUcPeriod" startAt="2"/>
            </a:pPr>
            <a:r>
              <a:rPr lang="en-US" sz="2800" dirty="0">
                <a:latin typeface="+mn-lt"/>
                <a:ea typeface="ＭＳ Ｐゴシック" pitchFamily="34" charset="-128"/>
                <a:cs typeface="Arial" charset="0"/>
              </a:rPr>
              <a:t>Greenhouse gases are building up in the atmosphere, preventing more heat from the sun escaping back out into space</a:t>
            </a:r>
          </a:p>
          <a:p>
            <a:pPr marL="0" indent="0">
              <a:lnSpc>
                <a:spcPct val="90000"/>
              </a:lnSpc>
              <a:buNone/>
            </a:pPr>
            <a:endParaRPr lang="en-US" sz="2800" dirty="0">
              <a:latin typeface="+mn-lt"/>
              <a:ea typeface="ＭＳ Ｐゴシック" pitchFamily="34" charset="-128"/>
              <a:cs typeface="Arial" charset="0"/>
            </a:endParaRPr>
          </a:p>
          <a:p>
            <a:pPr marL="0" indent="0">
              <a:lnSpc>
                <a:spcPct val="90000"/>
              </a:lnSpc>
              <a:buNone/>
            </a:pPr>
            <a:r>
              <a:rPr lang="en-US" sz="2800" dirty="0">
                <a:latin typeface="+mn-lt"/>
                <a:ea typeface="ＭＳ Ｐゴシック" pitchFamily="34" charset="-128"/>
                <a:cs typeface="Arial" charset="0"/>
              </a:rPr>
              <a:t>C.	Scientists do not know why the earth is warming up, 	they just know that it 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1"/>
                </a:solidFill>
                <a:latin typeface="+mj-lt"/>
                <a:ea typeface="ＭＳ Ｐゴシック" pitchFamily="34" charset="-128"/>
                <a:cs typeface="Arial" charset="0"/>
              </a:rPr>
              <a:t>The Answer is B…</a:t>
            </a:r>
            <a:endParaRPr lang="en-GB" sz="3600" dirty="0">
              <a:latin typeface="+mj-lt"/>
            </a:endParaRPr>
          </a:p>
        </p:txBody>
      </p:sp>
      <p:sp>
        <p:nvSpPr>
          <p:cNvPr id="3" name="Content Placeholder 2"/>
          <p:cNvSpPr>
            <a:spLocks noGrp="1"/>
          </p:cNvSpPr>
          <p:nvPr>
            <p:ph idx="1"/>
          </p:nvPr>
        </p:nvSpPr>
        <p:spPr>
          <a:xfrm>
            <a:off x="221973" y="1245381"/>
            <a:ext cx="5999583" cy="4338638"/>
          </a:xfrm>
        </p:spPr>
        <p:txBody>
          <a:bodyPr/>
          <a:lstStyle/>
          <a:p>
            <a:r>
              <a:rPr lang="en-GB" sz="2800" dirty="0">
                <a:latin typeface="+mj-lt"/>
              </a:rPr>
              <a:t>Over the last 100 years, since the </a:t>
            </a:r>
            <a:r>
              <a:rPr lang="en-GB" sz="2800" b="1" dirty="0">
                <a:solidFill>
                  <a:schemeClr val="accent6">
                    <a:lumMod val="75000"/>
                  </a:schemeClr>
                </a:solidFill>
                <a:latin typeface="+mj-lt"/>
              </a:rPr>
              <a:t>industrial revolution</a:t>
            </a:r>
            <a:r>
              <a:rPr lang="en-GB" sz="2800" dirty="0">
                <a:latin typeface="+mj-lt"/>
              </a:rPr>
              <a:t>, greenhouse gases have been rapidly increasing in the atmosphere.  </a:t>
            </a:r>
          </a:p>
          <a:p>
            <a:endParaRPr lang="en-GB" sz="2800" dirty="0">
              <a:latin typeface="+mj-lt"/>
            </a:endParaRPr>
          </a:p>
          <a:p>
            <a:r>
              <a:rPr lang="en-GB" sz="2800" dirty="0">
                <a:latin typeface="+mj-lt"/>
              </a:rPr>
              <a:t>This is because of </a:t>
            </a:r>
            <a:r>
              <a:rPr lang="en-GB" sz="2800" b="1" dirty="0">
                <a:solidFill>
                  <a:schemeClr val="accent6">
                    <a:lumMod val="75000"/>
                  </a:schemeClr>
                </a:solidFill>
                <a:latin typeface="+mj-lt"/>
              </a:rPr>
              <a:t>human activities</a:t>
            </a:r>
            <a:r>
              <a:rPr lang="en-GB" sz="2800" dirty="0">
                <a:solidFill>
                  <a:schemeClr val="accent6">
                    <a:lumMod val="75000"/>
                  </a:schemeClr>
                </a:solidFill>
                <a:latin typeface="+mj-lt"/>
              </a:rPr>
              <a:t> </a:t>
            </a:r>
            <a:r>
              <a:rPr lang="en-GB" sz="2800" dirty="0">
                <a:latin typeface="+mj-lt"/>
              </a:rPr>
              <a:t>which release greenhouse gases into the atmosphere</a:t>
            </a:r>
          </a:p>
          <a:p>
            <a:endParaRPr lang="en-GB" sz="2800" dirty="0">
              <a:latin typeface="+mj-lt"/>
            </a:endParaRPr>
          </a:p>
          <a:p>
            <a:r>
              <a:rPr lang="en-GB" sz="2800" dirty="0">
                <a:latin typeface="+mj-lt"/>
              </a:rPr>
              <a:t>More greenhouse gases trap more heat leading to </a:t>
            </a:r>
            <a:r>
              <a:rPr lang="en-GB" sz="2800" b="1" dirty="0">
                <a:solidFill>
                  <a:schemeClr val="accent6">
                    <a:lumMod val="75000"/>
                  </a:schemeClr>
                </a:solidFill>
                <a:latin typeface="+mj-lt"/>
              </a:rPr>
              <a:t>GLOBAL WARMING</a:t>
            </a:r>
          </a:p>
          <a:p>
            <a:endParaRPr lang="en-GB" sz="2800" dirty="0">
              <a:latin typeface="+mj-lt"/>
            </a:endParaRPr>
          </a:p>
          <a:p>
            <a:endParaRPr lang="en-GB" sz="2800" dirty="0">
              <a:latin typeface="+mj-lt"/>
            </a:endParaRPr>
          </a:p>
          <a:p>
            <a:endParaRPr lang="en-GB" dirty="0"/>
          </a:p>
        </p:txBody>
      </p:sp>
      <p:pic>
        <p:nvPicPr>
          <p:cNvPr id="4" name="Picture 3"/>
          <p:cNvPicPr/>
          <p:nvPr/>
        </p:nvPicPr>
        <p:blipFill rotWithShape="1">
          <a:blip r:embed="rId2"/>
          <a:srcRect l="24194" t="16217" r="63369" b="52442"/>
          <a:stretch/>
        </p:blipFill>
        <p:spPr bwMode="auto">
          <a:xfrm>
            <a:off x="6221556" y="1417638"/>
            <a:ext cx="2520281" cy="3629000"/>
          </a:xfrm>
          <a:prstGeom prst="rect">
            <a:avLst/>
          </a:prstGeom>
          <a:ln/>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518537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144463"/>
            <a:ext cx="8621713" cy="1916112"/>
          </a:xfrm>
          <a:solidFill>
            <a:srgbClr val="FFFFFF"/>
          </a:solidFill>
        </p:spPr>
        <p:txBody>
          <a:bodyPr/>
          <a:lstStyle/>
          <a:p>
            <a:pPr fontAlgn="auto">
              <a:spcAft>
                <a:spcPts val="0"/>
              </a:spcAft>
              <a:defRPr/>
            </a:pPr>
            <a:br>
              <a:rPr lang="en-US" sz="3600" dirty="0">
                <a:solidFill>
                  <a:schemeClr val="tx1"/>
                </a:solidFill>
                <a:latin typeface="+mj-lt"/>
                <a:ea typeface="+mj-ea"/>
                <a:cs typeface="Arial" pitchFamily="34" charset="0"/>
              </a:rPr>
            </a:br>
            <a:r>
              <a:rPr lang="en-US" sz="3600" b="1" dirty="0">
                <a:solidFill>
                  <a:schemeClr val="tx1"/>
                </a:solidFill>
                <a:latin typeface="+mj-lt"/>
                <a:ea typeface="+mj-ea"/>
                <a:cs typeface="Arial" pitchFamily="34" charset="0"/>
              </a:rPr>
              <a:t>Which two activities are the biggest cause of increased greenhouse gas in the atmosphere? </a:t>
            </a:r>
          </a:p>
        </p:txBody>
      </p:sp>
      <p:sp>
        <p:nvSpPr>
          <p:cNvPr id="33794" name="Content Placeholder 2"/>
          <p:cNvSpPr>
            <a:spLocks noGrp="1"/>
          </p:cNvSpPr>
          <p:nvPr>
            <p:ph idx="1"/>
          </p:nvPr>
        </p:nvSpPr>
        <p:spPr>
          <a:xfrm>
            <a:off x="323850" y="2259013"/>
            <a:ext cx="8424863" cy="4338637"/>
          </a:xfrm>
          <a:solidFill>
            <a:srgbClr val="FFFFFF"/>
          </a:solidFill>
        </p:spPr>
        <p:txBody>
          <a:bodyPr/>
          <a:lstStyle/>
          <a:p>
            <a:pPr marL="514350" indent="-514350">
              <a:buFont typeface="Calibri" pitchFamily="34" charset="0"/>
              <a:buAutoNum type="alphaUcPeriod"/>
            </a:pPr>
            <a:r>
              <a:rPr lang="en-GB" sz="2800" dirty="0" err="1">
                <a:latin typeface="+mj-lt"/>
              </a:rPr>
              <a:t>i</a:t>
            </a:r>
            <a:r>
              <a:rPr lang="en-GB" sz="2800" dirty="0">
                <a:latin typeface="+mj-lt"/>
              </a:rPr>
              <a:t>) Electricity from coal or diesel generators and (ii) Industry or pollution from factories</a:t>
            </a:r>
          </a:p>
          <a:p>
            <a:pPr marL="0" indent="0">
              <a:buNone/>
            </a:pPr>
            <a:endParaRPr lang="en-GB" sz="2800" dirty="0">
              <a:latin typeface="+mj-lt"/>
            </a:endParaRPr>
          </a:p>
          <a:p>
            <a:pPr marL="514350" indent="-514350">
              <a:buAutoNum type="alphaUcPeriod" startAt="2"/>
            </a:pPr>
            <a:r>
              <a:rPr lang="en-GB" sz="2800" dirty="0" err="1">
                <a:latin typeface="+mj-lt"/>
              </a:rPr>
              <a:t>i</a:t>
            </a:r>
            <a:r>
              <a:rPr lang="en-GB" sz="2800" dirty="0">
                <a:latin typeface="+mj-lt"/>
              </a:rPr>
              <a:t>) Cutting trees which releases their carbon dioxide and (ii) Transportation</a:t>
            </a:r>
          </a:p>
          <a:p>
            <a:pPr marL="0" indent="0">
              <a:buNone/>
            </a:pPr>
            <a:endParaRPr lang="en-GB" sz="2800" dirty="0">
              <a:latin typeface="+mj-lt"/>
            </a:endParaRPr>
          </a:p>
          <a:p>
            <a:pPr marL="0" indent="0">
              <a:buNone/>
            </a:pPr>
            <a:r>
              <a:rPr lang="en-GB" sz="2800" dirty="0">
                <a:latin typeface="+mj-lt"/>
              </a:rPr>
              <a:t>C.	</a:t>
            </a:r>
            <a:r>
              <a:rPr lang="en-GB" sz="2800" dirty="0" err="1">
                <a:latin typeface="+mj-lt"/>
              </a:rPr>
              <a:t>i</a:t>
            </a:r>
            <a:r>
              <a:rPr lang="en-GB" sz="2800" dirty="0">
                <a:latin typeface="+mj-lt"/>
              </a:rPr>
              <a:t>) Agricultural practices and (ii) Buildings</a:t>
            </a:r>
            <a:endParaRPr lang="en-US" sz="2800" dirty="0">
              <a:latin typeface="+mj-lt"/>
              <a:ea typeface="ＭＳ Ｐゴシック" pitchFamily="34" charset="-128"/>
              <a:cs typeface="Arial" charset="0"/>
            </a:endParaRPr>
          </a:p>
        </p:txBody>
      </p:sp>
    </p:spTree>
    <p:extLst>
      <p:ext uri="{BB962C8B-B14F-4D97-AF65-F5344CB8AC3E}">
        <p14:creationId xmlns:p14="http://schemas.microsoft.com/office/powerpoint/2010/main" val="4030167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4512049" y="1600200"/>
            <a:ext cx="4055367" cy="434908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1000" kern="1200">
                <a:solidFill>
                  <a:schemeClr val="tx1"/>
                </a:solidFill>
                <a:latin typeface="Arial Black"/>
                <a:ea typeface="ＭＳ Ｐゴシック" pitchFamily="-65" charset="-128"/>
                <a:cs typeface="Arial Black"/>
              </a:defRPr>
            </a:lvl1pPr>
            <a:lvl2pPr marL="742950" indent="-285750" algn="l" defTabSz="457200" rtl="0" fontAlgn="base">
              <a:spcBef>
                <a:spcPct val="20000"/>
              </a:spcBef>
              <a:spcAft>
                <a:spcPct val="0"/>
              </a:spcAft>
              <a:buFont typeface="Arial" charset="0"/>
              <a:buChar char="–"/>
              <a:defRPr sz="1000" b="1" kern="1200">
                <a:solidFill>
                  <a:schemeClr val="tx1"/>
                </a:solidFill>
                <a:latin typeface="Arial CE"/>
                <a:ea typeface="ＭＳ Ｐゴシック" pitchFamily="-65" charset="-128"/>
                <a:cs typeface="Arial CE"/>
              </a:defRPr>
            </a:lvl2pPr>
            <a:lvl3pPr marL="1143000" indent="-228600" algn="l" defTabSz="457200" rtl="0" fontAlgn="base">
              <a:spcBef>
                <a:spcPct val="20000"/>
              </a:spcBef>
              <a:spcAft>
                <a:spcPct val="0"/>
              </a:spcAft>
              <a:buFont typeface="Arial" charset="0"/>
              <a:buChar char="•"/>
              <a:defRPr sz="1000" i="1" kern="1200">
                <a:solidFill>
                  <a:schemeClr val="tx1"/>
                </a:solidFill>
                <a:latin typeface="Arial CE"/>
                <a:ea typeface="ＭＳ Ｐゴシック" pitchFamily="-65" charset="-128"/>
                <a:cs typeface="Arial CE"/>
              </a:defRPr>
            </a:lvl3pPr>
            <a:lvl4pPr marL="1600200" indent="-228600" algn="l" defTabSz="457200" rtl="0" fontAlgn="base">
              <a:spcBef>
                <a:spcPct val="20000"/>
              </a:spcBef>
              <a:spcAft>
                <a:spcPct val="0"/>
              </a:spcAft>
              <a:buFont typeface="Arial" charset="0"/>
              <a:buChar char="–"/>
              <a:defRPr sz="1000" kern="1200">
                <a:solidFill>
                  <a:schemeClr val="tx1"/>
                </a:solidFill>
                <a:latin typeface="Arial CE"/>
                <a:ea typeface="ＭＳ Ｐゴシック" pitchFamily="-65" charset="-128"/>
                <a:cs typeface="Arial CE"/>
              </a:defRPr>
            </a:lvl4pPr>
            <a:lvl5pPr marL="2057400" indent="-228600" algn="l" defTabSz="457200" rtl="0" fontAlgn="base">
              <a:spcBef>
                <a:spcPct val="20000"/>
              </a:spcBef>
              <a:spcAft>
                <a:spcPct val="0"/>
              </a:spcAft>
              <a:buFont typeface="Arial" charset="0"/>
              <a:buChar char="»"/>
              <a:defRPr sz="1000" kern="1200">
                <a:solidFill>
                  <a:schemeClr val="tx1"/>
                </a:solidFill>
                <a:latin typeface="Arial CE"/>
                <a:ea typeface="ＭＳ Ｐゴシック" pitchFamily="-65" charset="-128"/>
                <a:cs typeface="Arial 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GB" sz="1500" u="sng" dirty="0">
                <a:solidFill>
                  <a:schemeClr val="bg1">
                    <a:lumMod val="50000"/>
                  </a:schemeClr>
                </a:solidFill>
                <a:latin typeface="+mj-lt"/>
              </a:rPr>
              <a:t>The main human activities releasing greenhouse gas into the atmosphere:</a:t>
            </a:r>
          </a:p>
          <a:p>
            <a:pPr marL="0" indent="0">
              <a:buFont typeface="Arial" charset="0"/>
              <a:buNone/>
            </a:pPr>
            <a:endParaRPr lang="en-GB" sz="2800" dirty="0">
              <a:latin typeface="+mj-lt"/>
            </a:endParaRPr>
          </a:p>
        </p:txBody>
      </p:sp>
      <p:sp>
        <p:nvSpPr>
          <p:cNvPr id="2" name="Title 1"/>
          <p:cNvSpPr>
            <a:spLocks noGrp="1"/>
          </p:cNvSpPr>
          <p:nvPr>
            <p:ph type="title"/>
          </p:nvPr>
        </p:nvSpPr>
        <p:spPr/>
        <p:txBody>
          <a:bodyPr/>
          <a:lstStyle/>
          <a:p>
            <a:r>
              <a:rPr lang="en-GB" sz="3600" b="1" dirty="0">
                <a:solidFill>
                  <a:schemeClr val="tx1"/>
                </a:solidFill>
                <a:latin typeface="+mj-lt"/>
              </a:rPr>
              <a:t>The answer is A!</a:t>
            </a:r>
          </a:p>
        </p:txBody>
      </p:sp>
      <p:sp>
        <p:nvSpPr>
          <p:cNvPr id="3" name="Content Placeholder 2"/>
          <p:cNvSpPr>
            <a:spLocks noGrp="1"/>
          </p:cNvSpPr>
          <p:nvPr>
            <p:ph idx="1"/>
          </p:nvPr>
        </p:nvSpPr>
        <p:spPr>
          <a:xfrm>
            <a:off x="228600" y="1600200"/>
            <a:ext cx="4055367" cy="4493096"/>
          </a:xfrm>
        </p:spPr>
        <p:txBody>
          <a:bodyPr/>
          <a:lstStyle/>
          <a:p>
            <a:pPr marL="0" indent="0">
              <a:buNone/>
            </a:pPr>
            <a:r>
              <a:rPr lang="en-GB" sz="2800" b="1" dirty="0">
                <a:solidFill>
                  <a:schemeClr val="accent6">
                    <a:lumMod val="75000"/>
                  </a:schemeClr>
                </a:solidFill>
                <a:latin typeface="+mj-lt"/>
              </a:rPr>
              <a:t>A.</a:t>
            </a:r>
            <a:r>
              <a:rPr lang="en-GB" sz="2800" dirty="0">
                <a:solidFill>
                  <a:schemeClr val="accent6">
                    <a:lumMod val="75000"/>
                  </a:schemeClr>
                </a:solidFill>
                <a:latin typeface="+mj-lt"/>
              </a:rPr>
              <a:t>	</a:t>
            </a:r>
            <a:r>
              <a:rPr lang="en-GB" sz="2800" dirty="0" err="1">
                <a:latin typeface="+mj-lt"/>
              </a:rPr>
              <a:t>i</a:t>
            </a:r>
            <a:r>
              <a:rPr lang="en-GB" sz="2800" dirty="0">
                <a:latin typeface="+mj-lt"/>
              </a:rPr>
              <a:t>) Electricity from coal 	or diesel generators 	and (ii) Industry or 	pollution from factories</a:t>
            </a:r>
          </a:p>
          <a:p>
            <a:pPr marL="514350" indent="-514350">
              <a:buAutoNum type="alphaUcPeriod"/>
            </a:pPr>
            <a:endParaRPr lang="en-GB" sz="2800" dirty="0">
              <a:latin typeface="+mj-lt"/>
            </a:endParaRPr>
          </a:p>
          <a:p>
            <a:pPr marL="0" indent="0">
              <a:buNone/>
            </a:pPr>
            <a:endParaRPr lang="en-GB" sz="2800" dirty="0">
              <a:latin typeface="+mj-lt"/>
            </a:endParaRPr>
          </a:p>
        </p:txBody>
      </p:sp>
      <p:pic>
        <p:nvPicPr>
          <p:cNvPr id="4" name="Content Placeholder 3"/>
          <p:cNvPicPr>
            <a:picLocks/>
          </p:cNvPicPr>
          <p:nvPr/>
        </p:nvPicPr>
        <p:blipFill rotWithShape="1">
          <a:blip r:embed="rId2"/>
          <a:srcRect l="29083" t="49655" r="30035"/>
          <a:stretch/>
        </p:blipFill>
        <p:spPr bwMode="auto">
          <a:xfrm>
            <a:off x="4539456" y="2268976"/>
            <a:ext cx="3894214" cy="3528392"/>
          </a:xfrm>
          <a:prstGeom prst="rect">
            <a:avLst/>
          </a:prstGeom>
          <a:noFill/>
          <a:ln w="9525">
            <a:noFill/>
            <a:miter lim="800000"/>
            <a:headEnd/>
            <a:tailEn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672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chemeClr val="accent6">
                    <a:lumMod val="75000"/>
                  </a:schemeClr>
                </a:solidFill>
                <a:latin typeface="+mj-lt"/>
              </a:rPr>
              <a:t>All teams challenge!</a:t>
            </a:r>
            <a:br>
              <a:rPr lang="en-GB" sz="3600" b="1" dirty="0">
                <a:solidFill>
                  <a:schemeClr val="accent6"/>
                </a:solidFill>
                <a:latin typeface="+mj-lt"/>
              </a:rPr>
            </a:br>
            <a:endParaRPr lang="en-GB" sz="3600" dirty="0">
              <a:latin typeface="+mj-lt"/>
            </a:endParaRPr>
          </a:p>
        </p:txBody>
      </p:sp>
      <p:sp>
        <p:nvSpPr>
          <p:cNvPr id="3" name="Content Placeholder 2"/>
          <p:cNvSpPr>
            <a:spLocks noGrp="1"/>
          </p:cNvSpPr>
          <p:nvPr>
            <p:ph idx="1"/>
          </p:nvPr>
        </p:nvSpPr>
        <p:spPr/>
        <p:txBody>
          <a:bodyPr/>
          <a:lstStyle/>
          <a:p>
            <a:r>
              <a:rPr lang="en-GB" sz="2800" b="1" dirty="0">
                <a:latin typeface="+mj-lt"/>
              </a:rPr>
              <a:t>All </a:t>
            </a:r>
            <a:r>
              <a:rPr lang="en-GB" sz="2800" dirty="0">
                <a:latin typeface="+mj-lt"/>
              </a:rPr>
              <a:t>teams play!</a:t>
            </a:r>
          </a:p>
          <a:p>
            <a:r>
              <a:rPr lang="en-GB" sz="2800" dirty="0">
                <a:latin typeface="+mj-lt"/>
              </a:rPr>
              <a:t>Pens and paper ready…</a:t>
            </a:r>
          </a:p>
          <a:p>
            <a:r>
              <a:rPr lang="en-GB" sz="2800" dirty="0">
                <a:latin typeface="+mj-lt"/>
              </a:rPr>
              <a:t>Two minutes to answer the following…</a:t>
            </a:r>
          </a:p>
          <a:p>
            <a:endParaRPr lang="en-GB" dirty="0"/>
          </a:p>
          <a:p>
            <a:br>
              <a:rPr lang="en-GB" b="1" dirty="0">
                <a:solidFill>
                  <a:schemeClr val="accent6"/>
                </a:solidFill>
              </a:rPr>
            </a:br>
            <a:endParaRPr lang="en-GB" dirty="0"/>
          </a:p>
        </p:txBody>
      </p:sp>
      <p:pic>
        <p:nvPicPr>
          <p:cNvPr id="4" name="Picture 3"/>
          <p:cNvPicPr/>
          <p:nvPr/>
        </p:nvPicPr>
        <p:blipFill rotWithShape="1">
          <a:blip r:embed="rId2"/>
          <a:srcRect l="28872" t="6818" r="29415" b="22266"/>
          <a:stretch/>
        </p:blipFill>
        <p:spPr bwMode="auto">
          <a:xfrm>
            <a:off x="755576" y="3284984"/>
            <a:ext cx="2160240" cy="2448272"/>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35065" t="9754" r="34855" b="26699"/>
          <a:stretch/>
        </p:blipFill>
        <p:spPr bwMode="auto">
          <a:xfrm>
            <a:off x="3064333" y="3284984"/>
            <a:ext cx="2299755" cy="2520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8560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74" y="260648"/>
            <a:ext cx="8621713" cy="1143000"/>
          </a:xfrm>
        </p:spPr>
        <p:txBody>
          <a:bodyPr/>
          <a:lstStyle/>
          <a:p>
            <a:br>
              <a:rPr lang="en-GB" sz="3600" b="1" dirty="0">
                <a:solidFill>
                  <a:schemeClr val="accent6"/>
                </a:solidFill>
                <a:latin typeface="+mj-lt"/>
              </a:rPr>
            </a:br>
            <a:br>
              <a:rPr lang="en-GB" sz="3600" b="1" dirty="0">
                <a:solidFill>
                  <a:schemeClr val="accent6"/>
                </a:solidFill>
                <a:latin typeface="+mj-lt"/>
              </a:rPr>
            </a:br>
            <a:br>
              <a:rPr lang="en-GB" sz="3600" b="1" dirty="0">
                <a:solidFill>
                  <a:schemeClr val="tx1"/>
                </a:solidFill>
                <a:latin typeface="+mj-lt"/>
              </a:rPr>
            </a:br>
            <a:r>
              <a:rPr lang="en-GB" sz="3600" b="1" dirty="0">
                <a:solidFill>
                  <a:schemeClr val="tx1"/>
                </a:solidFill>
                <a:latin typeface="+mj-lt"/>
              </a:rPr>
              <a:t>How many different greenhouse gases can you name? </a:t>
            </a:r>
            <a:br>
              <a:rPr lang="en-GB" sz="3600" dirty="0"/>
            </a:br>
            <a:endParaRPr lang="en-GB" sz="3600" b="1" dirty="0">
              <a:solidFill>
                <a:schemeClr val="tx1"/>
              </a:solidFill>
              <a:latin typeface="+mj-lt"/>
            </a:endParaRPr>
          </a:p>
        </p:txBody>
      </p:sp>
      <p:sp>
        <p:nvSpPr>
          <p:cNvPr id="3" name="Content Placeholder 2"/>
          <p:cNvSpPr>
            <a:spLocks noGrp="1"/>
          </p:cNvSpPr>
          <p:nvPr>
            <p:ph idx="1"/>
          </p:nvPr>
        </p:nvSpPr>
        <p:spPr>
          <a:xfrm>
            <a:off x="371886" y="2780928"/>
            <a:ext cx="8621713" cy="2592288"/>
          </a:xfrm>
        </p:spPr>
        <p:txBody>
          <a:bodyPr/>
          <a:lstStyle/>
          <a:p>
            <a:r>
              <a:rPr lang="en-GB" sz="2800" dirty="0">
                <a:latin typeface="+mj-lt"/>
              </a:rPr>
              <a:t>One point for each correctly named greenhouse gas</a:t>
            </a:r>
          </a:p>
          <a:p>
            <a:pPr marL="0" indent="0">
              <a:buNone/>
            </a:pPr>
            <a:endParaRPr lang="en-GB" sz="2800" dirty="0">
              <a:latin typeface="+mj-lt"/>
            </a:endParaRPr>
          </a:p>
          <a:p>
            <a:r>
              <a:rPr lang="en-GB" sz="2800" dirty="0">
                <a:latin typeface="+mj-lt"/>
              </a:rPr>
              <a:t>CLUE: There are five major types of greenhouse gas</a:t>
            </a:r>
          </a:p>
        </p:txBody>
      </p:sp>
    </p:spTree>
    <p:extLst>
      <p:ext uri="{BB962C8B-B14F-4D97-AF65-F5344CB8AC3E}">
        <p14:creationId xmlns:p14="http://schemas.microsoft.com/office/powerpoint/2010/main" val="330530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b="1" dirty="0">
                <a:solidFill>
                  <a:schemeClr val="tx1"/>
                </a:solidFill>
                <a:latin typeface="+mj-lt"/>
              </a:rPr>
              <a:t>Real world goals</a:t>
            </a:r>
          </a:p>
        </p:txBody>
      </p:sp>
      <p:sp>
        <p:nvSpPr>
          <p:cNvPr id="3" name="Content Placeholder 2"/>
          <p:cNvSpPr>
            <a:spLocks noGrp="1"/>
          </p:cNvSpPr>
          <p:nvPr>
            <p:ph idx="1"/>
          </p:nvPr>
        </p:nvSpPr>
        <p:spPr/>
        <p:txBody>
          <a:bodyPr/>
          <a:lstStyle/>
          <a:p>
            <a:r>
              <a:rPr lang="en-GB" sz="2800" dirty="0">
                <a:latin typeface="+mj-lt"/>
              </a:rPr>
              <a:t>Test your understanding of climate change science</a:t>
            </a:r>
          </a:p>
          <a:p>
            <a:r>
              <a:rPr lang="en-GB" sz="2800" dirty="0">
                <a:latin typeface="+mj-lt"/>
              </a:rPr>
              <a:t>Support to debrief Y-Adapt ‘Climate Change Challenge’</a:t>
            </a:r>
          </a:p>
          <a:p>
            <a:r>
              <a:rPr lang="en-GB" sz="2800" dirty="0">
                <a:latin typeface="+mj-lt"/>
              </a:rPr>
              <a:t>Learn more and share knowledge</a:t>
            </a:r>
          </a:p>
        </p:txBody>
      </p:sp>
      <p:pic>
        <p:nvPicPr>
          <p:cNvPr id="4" name="Picture 3"/>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10137" t="7389" r="12088" b="13104"/>
          <a:stretch/>
        </p:blipFill>
        <p:spPr bwMode="auto">
          <a:xfrm>
            <a:off x="467544" y="3645024"/>
            <a:ext cx="4608512" cy="2692400"/>
          </a:xfrm>
          <a:prstGeom prst="rect">
            <a:avLst/>
          </a:prstGeom>
          <a:ln/>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4062527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chemeClr val="tx1"/>
                </a:solidFill>
                <a:latin typeface="+mj-lt"/>
              </a:rPr>
              <a:t>The major greenhouse gases are:</a:t>
            </a:r>
            <a:br>
              <a:rPr lang="en-GB" sz="3600" b="1" dirty="0">
                <a:solidFill>
                  <a:schemeClr val="tx1"/>
                </a:solidFill>
                <a:latin typeface="+mj-lt"/>
              </a:rPr>
            </a:br>
            <a:endParaRPr lang="en-GB" sz="3600" b="1" dirty="0">
              <a:solidFill>
                <a:schemeClr val="tx1"/>
              </a:solidFill>
              <a:latin typeface="+mj-lt"/>
            </a:endParaRPr>
          </a:p>
        </p:txBody>
      </p:sp>
      <p:sp>
        <p:nvSpPr>
          <p:cNvPr id="3" name="Content Placeholder 2"/>
          <p:cNvSpPr>
            <a:spLocks noGrp="1"/>
          </p:cNvSpPr>
          <p:nvPr>
            <p:ph idx="1"/>
          </p:nvPr>
        </p:nvSpPr>
        <p:spPr>
          <a:xfrm>
            <a:off x="228600" y="1600200"/>
            <a:ext cx="8621713" cy="3989040"/>
          </a:xfrm>
        </p:spPr>
        <p:txBody>
          <a:bodyPr/>
          <a:lstStyle/>
          <a:p>
            <a:pPr lvl="0"/>
            <a:r>
              <a:rPr lang="en-GB" sz="2800" dirty="0">
                <a:latin typeface="+mj-lt"/>
              </a:rPr>
              <a:t>Carbon dioxide</a:t>
            </a:r>
          </a:p>
          <a:p>
            <a:pPr lvl="0"/>
            <a:r>
              <a:rPr lang="en-GB" sz="2800" dirty="0">
                <a:latin typeface="+mj-lt"/>
              </a:rPr>
              <a:t>Methane</a:t>
            </a:r>
          </a:p>
          <a:p>
            <a:pPr lvl="0"/>
            <a:r>
              <a:rPr lang="en-GB" sz="2800" dirty="0">
                <a:latin typeface="+mj-lt"/>
              </a:rPr>
              <a:t>Nitrous oxide</a:t>
            </a:r>
          </a:p>
          <a:p>
            <a:pPr lvl="0"/>
            <a:r>
              <a:rPr lang="en-GB" sz="2800" dirty="0">
                <a:latin typeface="+mj-lt"/>
              </a:rPr>
              <a:t>Fluorinated gases</a:t>
            </a:r>
          </a:p>
          <a:p>
            <a:pPr lvl="0"/>
            <a:r>
              <a:rPr lang="en-GB" sz="2800" dirty="0">
                <a:latin typeface="+mj-lt"/>
              </a:rPr>
              <a:t>Water vapour</a:t>
            </a:r>
          </a:p>
          <a:p>
            <a:pPr lvl="0"/>
            <a:endParaRPr lang="en-GB" sz="2800" dirty="0">
              <a:latin typeface="+mj-lt"/>
            </a:endParaRPr>
          </a:p>
          <a:p>
            <a:pPr lvl="0"/>
            <a:endParaRPr lang="en-GB" sz="2800" dirty="0">
              <a:latin typeface="+mj-lt"/>
            </a:endParaRPr>
          </a:p>
          <a:p>
            <a:endParaRPr lang="en-GB" dirty="0"/>
          </a:p>
        </p:txBody>
      </p:sp>
    </p:spTree>
    <p:extLst>
      <p:ext uri="{BB962C8B-B14F-4D97-AF65-F5344CB8AC3E}">
        <p14:creationId xmlns:p14="http://schemas.microsoft.com/office/powerpoint/2010/main" val="3571817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228600" y="846138"/>
            <a:ext cx="8621713" cy="1143000"/>
          </a:xfrm>
        </p:spPr>
        <p:txBody>
          <a:bodyPr rtlCol="0"/>
          <a:lstStyle/>
          <a:p>
            <a:pPr fontAlgn="auto">
              <a:spcAft>
                <a:spcPts val="0"/>
              </a:spcAft>
              <a:defRPr/>
            </a:pPr>
            <a:r>
              <a:rPr lang="en-US" sz="3600" b="1" dirty="0">
                <a:solidFill>
                  <a:schemeClr val="tx1"/>
                </a:solidFill>
                <a:latin typeface="+mj-lt"/>
                <a:ea typeface="+mj-ea"/>
                <a:cs typeface="Arial" pitchFamily="34" charset="0"/>
              </a:rPr>
              <a:t>If we stopped all greenhouse gas emissions today, would we still have climate change?</a:t>
            </a:r>
          </a:p>
        </p:txBody>
      </p:sp>
      <p:sp>
        <p:nvSpPr>
          <p:cNvPr id="41986" name="Rectangle 1027"/>
          <p:cNvSpPr>
            <a:spLocks noGrp="1" noChangeArrowheads="1"/>
          </p:cNvSpPr>
          <p:nvPr>
            <p:ph type="body" idx="4294967295"/>
          </p:nvPr>
        </p:nvSpPr>
        <p:spPr>
          <a:xfrm>
            <a:off x="250825" y="2286000"/>
            <a:ext cx="8497888" cy="3810000"/>
          </a:xfrm>
        </p:spPr>
        <p:txBody>
          <a:bodyPr/>
          <a:lstStyle/>
          <a:p>
            <a:r>
              <a:rPr lang="en-US" sz="2800" b="1" dirty="0">
                <a:latin typeface="+mj-lt"/>
                <a:ea typeface="ＭＳ Ｐゴシック" pitchFamily="34" charset="-128"/>
                <a:cs typeface="Arial" charset="0"/>
              </a:rPr>
              <a:t>No, </a:t>
            </a:r>
            <a:r>
              <a:rPr lang="en-US" sz="2800" dirty="0">
                <a:latin typeface="+mj-lt"/>
                <a:ea typeface="ＭＳ Ｐゴシック" pitchFamily="34" charset="-128"/>
                <a:cs typeface="Arial" charset="0"/>
              </a:rPr>
              <a:t>the greenhouse gases in the atmosphere would quickly dissipate, immediately stopping the warming and related changes in the climate</a:t>
            </a:r>
          </a:p>
          <a:p>
            <a:endParaRPr lang="en-US" sz="2800" dirty="0">
              <a:latin typeface="+mj-lt"/>
              <a:ea typeface="ＭＳ Ｐゴシック" pitchFamily="34" charset="-128"/>
              <a:cs typeface="Arial" charset="0"/>
            </a:endParaRPr>
          </a:p>
          <a:p>
            <a:r>
              <a:rPr lang="en-US" sz="2800" b="1" dirty="0">
                <a:latin typeface="+mj-lt"/>
                <a:ea typeface="ＭＳ Ｐゴシック" pitchFamily="34" charset="-128"/>
                <a:cs typeface="Arial" charset="0"/>
              </a:rPr>
              <a:t>Yes, </a:t>
            </a:r>
            <a:r>
              <a:rPr lang="en-US" sz="2800" dirty="0">
                <a:latin typeface="+mj-lt"/>
                <a:ea typeface="ＭＳ Ｐゴシック" pitchFamily="34" charset="-128"/>
                <a:cs typeface="Arial" charset="0"/>
              </a:rPr>
              <a:t>humans have been adding greenhouse gases to the atmosphere for so many years now, that even if all emissions stopped today, the planet would still continue to warm for decades to come</a:t>
            </a:r>
            <a:endParaRPr lang="en-US" sz="2800" b="1" dirty="0">
              <a:latin typeface="+mj-lt"/>
              <a:ea typeface="ＭＳ Ｐゴシック" pitchFamily="34" charset="-128"/>
              <a:cs typeface="Arial" charset="0"/>
            </a:endParaRPr>
          </a:p>
        </p:txBody>
      </p:sp>
    </p:spTree>
    <p:extLst>
      <p:ext uri="{BB962C8B-B14F-4D97-AF65-F5344CB8AC3E}">
        <p14:creationId xmlns:p14="http://schemas.microsoft.com/office/powerpoint/2010/main" val="2370163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228600" y="846138"/>
            <a:ext cx="8621713" cy="1143000"/>
          </a:xfrm>
        </p:spPr>
        <p:txBody>
          <a:bodyPr rtlCol="0"/>
          <a:lstStyle/>
          <a:p>
            <a:pPr fontAlgn="auto">
              <a:spcAft>
                <a:spcPts val="0"/>
              </a:spcAft>
              <a:defRPr/>
            </a:pPr>
            <a:r>
              <a:rPr lang="en-US" sz="3600" b="1" dirty="0">
                <a:solidFill>
                  <a:schemeClr val="tx1"/>
                </a:solidFill>
                <a:latin typeface="+mj-lt"/>
                <a:ea typeface="+mj-ea"/>
                <a:cs typeface="Arial" pitchFamily="34" charset="0"/>
              </a:rPr>
              <a:t>The answer is yes…</a:t>
            </a:r>
          </a:p>
        </p:txBody>
      </p:sp>
      <p:sp>
        <p:nvSpPr>
          <p:cNvPr id="44034" name="Rectangle 1027"/>
          <p:cNvSpPr>
            <a:spLocks noGrp="1" noChangeArrowheads="1"/>
          </p:cNvSpPr>
          <p:nvPr>
            <p:ph type="body" idx="4294967295"/>
          </p:nvPr>
        </p:nvSpPr>
        <p:spPr>
          <a:xfrm>
            <a:off x="250825" y="2286000"/>
            <a:ext cx="8497888" cy="3810000"/>
          </a:xfrm>
        </p:spPr>
        <p:txBody>
          <a:bodyPr/>
          <a:lstStyle/>
          <a:p>
            <a:r>
              <a:rPr lang="en-US" sz="2800" dirty="0">
                <a:latin typeface="+mj-lt"/>
                <a:ea typeface="ＭＳ Ｐゴシック" pitchFamily="34" charset="-128"/>
                <a:cs typeface="Arial" charset="0"/>
              </a:rPr>
              <a:t>No, the greenhouse gases in the atmosphere would quickly dissipate, immediately stopping the warming and related changes in the climate.</a:t>
            </a:r>
          </a:p>
          <a:p>
            <a:pPr marL="0" indent="0">
              <a:buNone/>
            </a:pPr>
            <a:endParaRPr lang="en-US" sz="2800" dirty="0">
              <a:latin typeface="+mj-lt"/>
              <a:ea typeface="ＭＳ Ｐゴシック" pitchFamily="34" charset="-128"/>
              <a:cs typeface="Arial" charset="0"/>
            </a:endParaRPr>
          </a:p>
          <a:p>
            <a:r>
              <a:rPr lang="en-US" sz="2800" b="1" dirty="0">
                <a:solidFill>
                  <a:schemeClr val="accent6">
                    <a:lumMod val="75000"/>
                  </a:schemeClr>
                </a:solidFill>
                <a:latin typeface="+mj-lt"/>
                <a:ea typeface="ＭＳ Ｐゴシック" pitchFamily="34" charset="-128"/>
                <a:cs typeface="Arial" charset="0"/>
              </a:rPr>
              <a:t>Yes, </a:t>
            </a:r>
            <a:r>
              <a:rPr lang="en-US" sz="2800" b="1" dirty="0">
                <a:latin typeface="+mj-lt"/>
                <a:ea typeface="ＭＳ Ｐゴシック" pitchFamily="34" charset="-128"/>
                <a:cs typeface="Arial" charset="0"/>
              </a:rPr>
              <a:t>humans have been adding greenhouse gases to the atmosphere for so many years now, that even if all emissions stopped today, </a:t>
            </a:r>
            <a:r>
              <a:rPr lang="en-US" sz="2800" b="1" dirty="0">
                <a:solidFill>
                  <a:schemeClr val="accent6">
                    <a:lumMod val="75000"/>
                  </a:schemeClr>
                </a:solidFill>
                <a:latin typeface="+mj-lt"/>
                <a:ea typeface="ＭＳ Ｐゴシック" pitchFamily="34" charset="-128"/>
                <a:cs typeface="Arial" charset="0"/>
              </a:rPr>
              <a:t>the planet would still continue to warm for decades to come. </a:t>
            </a:r>
          </a:p>
        </p:txBody>
      </p:sp>
    </p:spTree>
    <p:extLst>
      <p:ext uri="{BB962C8B-B14F-4D97-AF65-F5344CB8AC3E}">
        <p14:creationId xmlns:p14="http://schemas.microsoft.com/office/powerpoint/2010/main" val="616990143"/>
      </p:ext>
    </p:extLst>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38" y="404664"/>
            <a:ext cx="8621713" cy="1143000"/>
          </a:xfrm>
        </p:spPr>
        <p:txBody>
          <a:bodyPr/>
          <a:lstStyle/>
          <a:p>
            <a:r>
              <a:rPr lang="en-GB" sz="3600" b="1" dirty="0">
                <a:solidFill>
                  <a:schemeClr val="tx1"/>
                </a:solidFill>
                <a:latin typeface="+mj-lt"/>
              </a:rPr>
              <a:t>How is global warming effecting the water cycle and climate system? </a:t>
            </a:r>
          </a:p>
        </p:txBody>
      </p:sp>
      <p:sp>
        <p:nvSpPr>
          <p:cNvPr id="3" name="Content Placeholder 2"/>
          <p:cNvSpPr>
            <a:spLocks noGrp="1"/>
          </p:cNvSpPr>
          <p:nvPr>
            <p:ph idx="1"/>
          </p:nvPr>
        </p:nvSpPr>
        <p:spPr>
          <a:xfrm>
            <a:off x="228599" y="1844824"/>
            <a:ext cx="8621713" cy="3969470"/>
          </a:xfrm>
        </p:spPr>
        <p:txBody>
          <a:bodyPr/>
          <a:lstStyle/>
          <a:p>
            <a:pPr marL="457200" indent="-457200">
              <a:buAutoNum type="alphaUcPeriod"/>
            </a:pPr>
            <a:r>
              <a:rPr lang="en-GB" sz="2800" dirty="0">
                <a:latin typeface="+mj-lt"/>
              </a:rPr>
              <a:t>Higher temperatures increase </a:t>
            </a:r>
            <a:r>
              <a:rPr lang="en-GB" sz="2800" b="1" dirty="0">
                <a:latin typeface="+mj-lt"/>
              </a:rPr>
              <a:t>evaporation of water</a:t>
            </a:r>
            <a:r>
              <a:rPr lang="en-GB" sz="2800" dirty="0">
                <a:latin typeface="+mj-lt"/>
              </a:rPr>
              <a:t> from sea, lakes, rivers</a:t>
            </a:r>
          </a:p>
          <a:p>
            <a:pPr marL="457200" indent="-457200">
              <a:buAutoNum type="alphaUcPeriod" startAt="2"/>
            </a:pPr>
            <a:r>
              <a:rPr lang="en-GB" sz="2800" dirty="0">
                <a:latin typeface="+mj-lt"/>
              </a:rPr>
              <a:t>Warmer air holds more water vapour.  This results in more intense </a:t>
            </a:r>
            <a:r>
              <a:rPr lang="en-GB" sz="2800" b="1" dirty="0">
                <a:latin typeface="+mj-lt"/>
              </a:rPr>
              <a:t>rainstorms</a:t>
            </a:r>
            <a:r>
              <a:rPr lang="en-GB" sz="2800" dirty="0">
                <a:latin typeface="+mj-lt"/>
              </a:rPr>
              <a:t>, which can lead to flooding</a:t>
            </a:r>
          </a:p>
          <a:p>
            <a:pPr marL="457200" indent="-457200">
              <a:buAutoNum type="alphaUcPeriod" startAt="3"/>
            </a:pPr>
            <a:r>
              <a:rPr lang="en-GB" sz="2800" dirty="0">
                <a:latin typeface="+mj-lt"/>
              </a:rPr>
              <a:t>More floods where water runs off into rivers and streams, does little to dampen the soil.  This and increased temperatures can lead to </a:t>
            </a:r>
            <a:r>
              <a:rPr lang="en-GB" sz="2800" b="1" dirty="0">
                <a:latin typeface="+mj-lt"/>
              </a:rPr>
              <a:t>drought </a:t>
            </a:r>
            <a:r>
              <a:rPr lang="en-GB" sz="2800" dirty="0">
                <a:latin typeface="+mj-lt"/>
              </a:rPr>
              <a:t> </a:t>
            </a:r>
          </a:p>
          <a:p>
            <a:pPr marL="457200" indent="-457200">
              <a:lnSpc>
                <a:spcPct val="150000"/>
              </a:lnSpc>
              <a:buAutoNum type="alphaUcPeriod" startAt="4"/>
            </a:pPr>
            <a:r>
              <a:rPr lang="en-GB" sz="2800" dirty="0">
                <a:latin typeface="+mj-lt"/>
              </a:rPr>
              <a:t>All of the above</a:t>
            </a:r>
          </a:p>
          <a:p>
            <a:pPr marL="457200" indent="-457200">
              <a:lnSpc>
                <a:spcPct val="150000"/>
              </a:lnSpc>
              <a:buAutoNum type="alphaUcPeriod" startAt="4"/>
            </a:pPr>
            <a:endParaRPr lang="en-GB" sz="2200" b="1" dirty="0">
              <a:solidFill>
                <a:schemeClr val="accent6"/>
              </a:solidFill>
              <a:latin typeface="+mj-lt"/>
            </a:endParaRPr>
          </a:p>
        </p:txBody>
      </p:sp>
    </p:spTree>
    <p:extLst>
      <p:ext uri="{BB962C8B-B14F-4D97-AF65-F5344CB8AC3E}">
        <p14:creationId xmlns:p14="http://schemas.microsoft.com/office/powerpoint/2010/main" val="2266568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03616"/>
            <a:ext cx="8621713" cy="1143000"/>
          </a:xfrm>
        </p:spPr>
        <p:txBody>
          <a:bodyPr/>
          <a:lstStyle/>
          <a:p>
            <a:r>
              <a:rPr lang="en-GB" sz="3600" b="1" dirty="0">
                <a:solidFill>
                  <a:schemeClr val="tx1"/>
                </a:solidFill>
                <a:latin typeface="+mj-lt"/>
              </a:rPr>
              <a:t>The answer is D…</a:t>
            </a:r>
          </a:p>
        </p:txBody>
      </p:sp>
      <p:sp>
        <p:nvSpPr>
          <p:cNvPr id="3" name="Content Placeholder 2"/>
          <p:cNvSpPr>
            <a:spLocks noGrp="1"/>
          </p:cNvSpPr>
          <p:nvPr>
            <p:ph idx="1"/>
          </p:nvPr>
        </p:nvSpPr>
        <p:spPr>
          <a:xfrm>
            <a:off x="228601" y="1700808"/>
            <a:ext cx="5423520" cy="4238030"/>
          </a:xfrm>
        </p:spPr>
        <p:txBody>
          <a:bodyPr/>
          <a:lstStyle/>
          <a:p>
            <a:pPr marL="457200" indent="-457200">
              <a:buAutoNum type="alphaUcPeriod" startAt="4"/>
            </a:pPr>
            <a:r>
              <a:rPr lang="en-GB" sz="2800" b="1" dirty="0">
                <a:solidFill>
                  <a:schemeClr val="accent6">
                    <a:lumMod val="75000"/>
                  </a:schemeClr>
                </a:solidFill>
                <a:latin typeface="+mj-lt"/>
              </a:rPr>
              <a:t>All of the above</a:t>
            </a:r>
          </a:p>
          <a:p>
            <a:pPr marL="0" indent="0">
              <a:buNone/>
            </a:pPr>
            <a:endParaRPr lang="en-GB" sz="2800" b="1" dirty="0">
              <a:solidFill>
                <a:schemeClr val="accent6"/>
              </a:solidFill>
              <a:latin typeface="+mj-lt"/>
            </a:endParaRPr>
          </a:p>
          <a:p>
            <a:pPr>
              <a:buFontTx/>
              <a:buChar char="-"/>
            </a:pPr>
            <a:r>
              <a:rPr lang="en-GB" sz="2800" b="1" dirty="0">
                <a:solidFill>
                  <a:schemeClr val="accent6">
                    <a:lumMod val="75000"/>
                  </a:schemeClr>
                </a:solidFill>
                <a:latin typeface="+mj-lt"/>
              </a:rPr>
              <a:t>Global warming </a:t>
            </a:r>
            <a:r>
              <a:rPr lang="en-GB" sz="2800" dirty="0">
                <a:latin typeface="+mj-lt"/>
              </a:rPr>
              <a:t>intensifies the water cycle </a:t>
            </a:r>
          </a:p>
          <a:p>
            <a:pPr>
              <a:buFontTx/>
              <a:buChar char="-"/>
            </a:pPr>
            <a:r>
              <a:rPr lang="en-GB" sz="2800" dirty="0">
                <a:latin typeface="+mj-lt"/>
              </a:rPr>
              <a:t>This leads to intense rainstorms and flooding, as well as drought</a:t>
            </a:r>
          </a:p>
          <a:p>
            <a:pPr>
              <a:buFontTx/>
              <a:buChar char="-"/>
            </a:pPr>
            <a:r>
              <a:rPr lang="en-GB" sz="2800" dirty="0">
                <a:latin typeface="+mj-lt"/>
              </a:rPr>
              <a:t>Weather patterns across the world are effected over time </a:t>
            </a:r>
          </a:p>
          <a:p>
            <a:pPr>
              <a:buFontTx/>
              <a:buChar char="-"/>
            </a:pPr>
            <a:r>
              <a:rPr lang="en-GB" sz="2800" dirty="0">
                <a:latin typeface="+mj-lt"/>
              </a:rPr>
              <a:t>This results in </a:t>
            </a:r>
            <a:r>
              <a:rPr lang="en-GB" sz="2800" b="1" dirty="0">
                <a:solidFill>
                  <a:schemeClr val="accent6">
                    <a:lumMod val="75000"/>
                  </a:schemeClr>
                </a:solidFill>
                <a:latin typeface="+mj-lt"/>
              </a:rPr>
              <a:t>CLIMATE CHANGE</a:t>
            </a:r>
          </a:p>
          <a:p>
            <a:pPr marL="0" indent="0">
              <a:buNone/>
            </a:pPr>
            <a:endParaRPr lang="en-GB" sz="2200" b="1" dirty="0">
              <a:solidFill>
                <a:schemeClr val="accent6"/>
              </a:solidFill>
              <a:latin typeface="+mj-lt"/>
            </a:endParaRPr>
          </a:p>
        </p:txBody>
      </p:sp>
      <p:pic>
        <p:nvPicPr>
          <p:cNvPr id="6" name="Picture 5"/>
          <p:cNvPicPr/>
          <p:nvPr/>
        </p:nvPicPr>
        <p:blipFill rotWithShape="1">
          <a:blip r:embed="rId2"/>
          <a:srcRect l="39801" t="15677" r="47296" b="51840"/>
          <a:stretch/>
        </p:blipFill>
        <p:spPr bwMode="auto">
          <a:xfrm>
            <a:off x="5652121" y="1700808"/>
            <a:ext cx="3198191" cy="4122069"/>
          </a:xfrm>
          <a:prstGeom prst="rect">
            <a:avLst/>
          </a:prstGeom>
          <a:ln/>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1846248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620688"/>
            <a:ext cx="8621713" cy="1143000"/>
          </a:xfrm>
          <a:solidFill>
            <a:srgbClr val="FFFFFF"/>
          </a:solidFill>
        </p:spPr>
        <p:txBody>
          <a:bodyPr/>
          <a:lstStyle/>
          <a:p>
            <a:pPr fontAlgn="auto">
              <a:spcAft>
                <a:spcPts val="0"/>
              </a:spcAft>
              <a:defRPr/>
            </a:pPr>
            <a:r>
              <a:rPr lang="en-US" sz="3600" b="1" dirty="0">
                <a:solidFill>
                  <a:schemeClr val="tx1"/>
                </a:solidFill>
                <a:latin typeface="+mj-lt"/>
                <a:ea typeface="+mj-ea"/>
                <a:cs typeface="Arial" pitchFamily="34" charset="0"/>
              </a:rPr>
              <a:t>If we experience an extreme weather event, can we attribute that specific event to climate change?</a:t>
            </a:r>
          </a:p>
        </p:txBody>
      </p:sp>
      <p:sp>
        <p:nvSpPr>
          <p:cNvPr id="53250" name="Content Placeholder 2"/>
          <p:cNvSpPr>
            <a:spLocks noGrp="1"/>
          </p:cNvSpPr>
          <p:nvPr>
            <p:ph idx="1"/>
          </p:nvPr>
        </p:nvSpPr>
        <p:spPr>
          <a:xfrm>
            <a:off x="685800" y="2492375"/>
            <a:ext cx="7772400" cy="3733800"/>
          </a:xfrm>
          <a:solidFill>
            <a:srgbClr val="FFFFFF"/>
          </a:solidFill>
        </p:spPr>
        <p:txBody>
          <a:bodyPr/>
          <a:lstStyle/>
          <a:p>
            <a:r>
              <a:rPr lang="en-US" sz="2800" b="1" dirty="0">
                <a:latin typeface="+mj-lt"/>
                <a:ea typeface="ＭＳ Ｐゴシック" pitchFamily="34" charset="-128"/>
                <a:cs typeface="Arial" charset="0"/>
              </a:rPr>
              <a:t>Yes, </a:t>
            </a:r>
            <a:r>
              <a:rPr lang="en-US" sz="2800" dirty="0">
                <a:latin typeface="+mj-lt"/>
                <a:ea typeface="ＭＳ Ｐゴシック" pitchFamily="34" charset="-128"/>
                <a:cs typeface="Arial" charset="0"/>
              </a:rPr>
              <a:t>climate change will bring more extreme weather events, so we can attribute individual events to climate change</a:t>
            </a:r>
          </a:p>
          <a:p>
            <a:endParaRPr lang="en-US" sz="2800" dirty="0">
              <a:latin typeface="+mj-lt"/>
              <a:ea typeface="ＭＳ Ｐゴシック" pitchFamily="34" charset="-128"/>
              <a:cs typeface="Arial" charset="0"/>
            </a:endParaRPr>
          </a:p>
          <a:p>
            <a:r>
              <a:rPr lang="en-US" sz="2800" b="1" dirty="0">
                <a:latin typeface="+mj-lt"/>
                <a:ea typeface="ＭＳ Ｐゴシック" pitchFamily="34" charset="-128"/>
                <a:cs typeface="Arial" charset="0"/>
              </a:rPr>
              <a:t>No, </a:t>
            </a:r>
            <a:r>
              <a:rPr lang="en-US" sz="2800" dirty="0">
                <a:latin typeface="+mj-lt"/>
                <a:ea typeface="ＭＳ Ｐゴシック" pitchFamily="34" charset="-128"/>
                <a:cs typeface="Arial" charset="0"/>
              </a:rPr>
              <a:t>because weather fluctuates on short-term timescales and climate change is occurring over a much longer timescale</a:t>
            </a:r>
          </a:p>
          <a:p>
            <a:endParaRPr lang="en-US" sz="2800" b="1"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2629857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solidFill>
            <a:srgbClr val="FFFFFF"/>
          </a:solidFill>
        </p:spPr>
        <p:txBody>
          <a:bodyPr/>
          <a:lstStyle/>
          <a:p>
            <a:r>
              <a:rPr lang="en-US" sz="3600" b="1" dirty="0">
                <a:solidFill>
                  <a:schemeClr val="tx1"/>
                </a:solidFill>
                <a:latin typeface="+mj-lt"/>
                <a:ea typeface="ＭＳ Ｐゴシック" pitchFamily="34" charset="-128"/>
                <a:cs typeface="Arial" charset="0"/>
              </a:rPr>
              <a:t>The answer is complex…</a:t>
            </a:r>
          </a:p>
        </p:txBody>
      </p:sp>
      <p:sp>
        <p:nvSpPr>
          <p:cNvPr id="55298" name="Content Placeholder 2"/>
          <p:cNvSpPr>
            <a:spLocks noGrp="1"/>
          </p:cNvSpPr>
          <p:nvPr>
            <p:ph idx="1"/>
          </p:nvPr>
        </p:nvSpPr>
        <p:spPr>
          <a:xfrm>
            <a:off x="684213" y="1855788"/>
            <a:ext cx="7772400" cy="4021137"/>
          </a:xfrm>
          <a:solidFill>
            <a:srgbClr val="FFFFFF"/>
          </a:solidFill>
        </p:spPr>
        <p:txBody>
          <a:bodyPr/>
          <a:lstStyle/>
          <a:p>
            <a:r>
              <a:rPr lang="en-US" sz="2800" dirty="0">
                <a:latin typeface="+mj-lt"/>
                <a:ea typeface="ＭＳ Ｐゴシック" pitchFamily="34" charset="-128"/>
                <a:cs typeface="Arial" charset="0"/>
              </a:rPr>
              <a:t>We </a:t>
            </a:r>
            <a:r>
              <a:rPr lang="en-US" sz="2800" b="1" dirty="0">
                <a:solidFill>
                  <a:schemeClr val="accent6"/>
                </a:solidFill>
                <a:latin typeface="+mj-lt"/>
                <a:ea typeface="ＭＳ Ｐゴシック" pitchFamily="34" charset="-128"/>
                <a:cs typeface="Arial" charset="0"/>
              </a:rPr>
              <a:t>CAN’T</a:t>
            </a:r>
            <a:r>
              <a:rPr lang="en-US" sz="2800" dirty="0">
                <a:latin typeface="+mj-lt"/>
                <a:ea typeface="ＭＳ Ｐゴシック" pitchFamily="34" charset="-128"/>
                <a:cs typeface="Arial" charset="0"/>
              </a:rPr>
              <a:t> anecdotally say that any extreme weather event was caused by climate change</a:t>
            </a:r>
          </a:p>
          <a:p>
            <a:pPr marL="0" indent="0">
              <a:buNone/>
            </a:pPr>
            <a:endParaRPr lang="en-US" sz="2800" dirty="0">
              <a:latin typeface="+mj-lt"/>
              <a:ea typeface="ＭＳ Ｐゴシック" pitchFamily="34" charset="-128"/>
              <a:cs typeface="Arial" charset="0"/>
            </a:endParaRPr>
          </a:p>
          <a:p>
            <a:r>
              <a:rPr lang="en-US" sz="2800" dirty="0">
                <a:latin typeface="+mj-lt"/>
                <a:ea typeface="ＭＳ Ｐゴシック" pitchFamily="34" charset="-128"/>
                <a:cs typeface="Arial" charset="0"/>
              </a:rPr>
              <a:t>But you </a:t>
            </a:r>
            <a:r>
              <a:rPr lang="en-US" sz="2800" b="1" dirty="0">
                <a:solidFill>
                  <a:schemeClr val="accent6"/>
                </a:solidFill>
                <a:latin typeface="+mj-lt"/>
                <a:ea typeface="ＭＳ Ｐゴシック" pitchFamily="34" charset="-128"/>
                <a:cs typeface="Arial" charset="0"/>
              </a:rPr>
              <a:t>CAN</a:t>
            </a:r>
            <a:r>
              <a:rPr lang="en-US" sz="2800" dirty="0">
                <a:latin typeface="+mj-lt"/>
                <a:ea typeface="ＭＳ Ｐゴシック" pitchFamily="34" charset="-128"/>
                <a:cs typeface="Arial" charset="0"/>
              </a:rPr>
              <a:t> do an attribution study and say that the event was made more likely / more intense due to climate change</a:t>
            </a:r>
          </a:p>
          <a:p>
            <a:pPr marL="0" indent="0">
              <a:buNone/>
            </a:pPr>
            <a:endParaRPr lang="en-US" sz="2800" dirty="0">
              <a:latin typeface="+mj-lt"/>
              <a:ea typeface="ＭＳ Ｐゴシック" pitchFamily="34" charset="-128"/>
              <a:cs typeface="Arial" charset="0"/>
            </a:endParaRPr>
          </a:p>
        </p:txBody>
      </p:sp>
    </p:spTree>
    <p:extLst>
      <p:ext uri="{BB962C8B-B14F-4D97-AF65-F5344CB8AC3E}">
        <p14:creationId xmlns:p14="http://schemas.microsoft.com/office/powerpoint/2010/main" val="2997814215"/>
      </p:ext>
    </p:extLst>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chemeClr val="accent6">
                    <a:lumMod val="75000"/>
                  </a:schemeClr>
                </a:solidFill>
                <a:latin typeface="+mj-lt"/>
              </a:rPr>
              <a:t>All teams challenge!</a:t>
            </a:r>
            <a:br>
              <a:rPr lang="en-GB" sz="3600" b="1" dirty="0">
                <a:solidFill>
                  <a:schemeClr val="accent6"/>
                </a:solidFill>
                <a:latin typeface="+mj-lt"/>
              </a:rPr>
            </a:br>
            <a:endParaRPr lang="en-GB" sz="3600" dirty="0">
              <a:latin typeface="+mj-lt"/>
            </a:endParaRPr>
          </a:p>
        </p:txBody>
      </p:sp>
      <p:sp>
        <p:nvSpPr>
          <p:cNvPr id="3" name="Content Placeholder 2"/>
          <p:cNvSpPr>
            <a:spLocks noGrp="1"/>
          </p:cNvSpPr>
          <p:nvPr>
            <p:ph idx="1"/>
          </p:nvPr>
        </p:nvSpPr>
        <p:spPr/>
        <p:txBody>
          <a:bodyPr/>
          <a:lstStyle/>
          <a:p>
            <a:r>
              <a:rPr lang="en-GB" sz="2800" b="1" dirty="0">
                <a:latin typeface="+mj-lt"/>
              </a:rPr>
              <a:t>All </a:t>
            </a:r>
            <a:r>
              <a:rPr lang="en-GB" sz="2800" dirty="0">
                <a:latin typeface="+mj-lt"/>
              </a:rPr>
              <a:t>teams play!</a:t>
            </a:r>
          </a:p>
          <a:p>
            <a:r>
              <a:rPr lang="en-GB" sz="2800" dirty="0">
                <a:latin typeface="+mj-lt"/>
              </a:rPr>
              <a:t>Pens and paper ready…</a:t>
            </a:r>
          </a:p>
          <a:p>
            <a:r>
              <a:rPr lang="en-GB" sz="2800" dirty="0">
                <a:latin typeface="+mj-lt"/>
              </a:rPr>
              <a:t>Two minutes to answer the following…</a:t>
            </a:r>
          </a:p>
          <a:p>
            <a:endParaRPr lang="en-GB" dirty="0"/>
          </a:p>
          <a:p>
            <a:br>
              <a:rPr lang="en-GB" b="1" dirty="0">
                <a:solidFill>
                  <a:schemeClr val="accent6"/>
                </a:solidFill>
              </a:rPr>
            </a:br>
            <a:endParaRPr lang="en-GB" dirty="0"/>
          </a:p>
        </p:txBody>
      </p:sp>
      <p:pic>
        <p:nvPicPr>
          <p:cNvPr id="4" name="Picture 3"/>
          <p:cNvPicPr/>
          <p:nvPr/>
        </p:nvPicPr>
        <p:blipFill rotWithShape="1">
          <a:blip r:embed="rId2"/>
          <a:srcRect l="28872" t="6818" r="29415" b="22266"/>
          <a:stretch/>
        </p:blipFill>
        <p:spPr bwMode="auto">
          <a:xfrm>
            <a:off x="755576" y="3284984"/>
            <a:ext cx="2160240" cy="2448272"/>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35065" t="9754" r="34855" b="26699"/>
          <a:stretch/>
        </p:blipFill>
        <p:spPr bwMode="auto">
          <a:xfrm>
            <a:off x="3064333" y="3284984"/>
            <a:ext cx="2299755" cy="2520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3804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68760"/>
            <a:ext cx="8621713" cy="1143000"/>
          </a:xfrm>
        </p:spPr>
        <p:txBody>
          <a:bodyPr/>
          <a:lstStyle/>
          <a:p>
            <a:r>
              <a:rPr lang="en-GB" sz="3600" b="1" dirty="0">
                <a:solidFill>
                  <a:schemeClr val="tx1"/>
                </a:solidFill>
                <a:latin typeface="+mj-lt"/>
              </a:rPr>
              <a:t>Climate change is exacerbating weather related events and hazards over time.  </a:t>
            </a:r>
            <a:br>
              <a:rPr lang="en-GB" sz="3600" b="1" dirty="0">
                <a:solidFill>
                  <a:schemeClr val="tx1"/>
                </a:solidFill>
                <a:latin typeface="+mj-lt"/>
              </a:rPr>
            </a:br>
            <a:r>
              <a:rPr lang="en-GB" sz="3600" b="1" dirty="0">
                <a:solidFill>
                  <a:schemeClr val="tx1"/>
                </a:solidFill>
                <a:latin typeface="+mj-lt"/>
              </a:rPr>
              <a:t>Which hazards are projected to increase due to climate change?</a:t>
            </a:r>
            <a:br>
              <a:rPr lang="en-GB" sz="3600" b="1" dirty="0">
                <a:solidFill>
                  <a:schemeClr val="tx1"/>
                </a:solidFill>
                <a:latin typeface="+mj-lt"/>
              </a:rPr>
            </a:br>
            <a:endParaRPr lang="en-GB" sz="3600" b="1" dirty="0">
              <a:solidFill>
                <a:schemeClr val="tx1"/>
              </a:solidFill>
              <a:latin typeface="+mj-lt"/>
            </a:endParaRPr>
          </a:p>
        </p:txBody>
      </p:sp>
      <p:sp>
        <p:nvSpPr>
          <p:cNvPr id="3" name="Content Placeholder 2"/>
          <p:cNvSpPr>
            <a:spLocks noGrp="1"/>
          </p:cNvSpPr>
          <p:nvPr>
            <p:ph idx="1"/>
          </p:nvPr>
        </p:nvSpPr>
        <p:spPr>
          <a:xfrm>
            <a:off x="228600" y="3212976"/>
            <a:ext cx="8621713" cy="2725862"/>
          </a:xfrm>
        </p:spPr>
        <p:txBody>
          <a:bodyPr/>
          <a:lstStyle/>
          <a:p>
            <a:r>
              <a:rPr lang="en-GB" sz="2800" dirty="0">
                <a:latin typeface="+mj-lt"/>
              </a:rPr>
              <a:t>Two minutes to list as many as you can</a:t>
            </a:r>
          </a:p>
          <a:p>
            <a:r>
              <a:rPr lang="en-GB" sz="2800" dirty="0">
                <a:latin typeface="+mj-lt"/>
              </a:rPr>
              <a:t>One point for each correct answer</a:t>
            </a:r>
          </a:p>
          <a:p>
            <a:pPr marL="0" indent="0">
              <a:buNone/>
            </a:pPr>
            <a:endParaRPr lang="en-GB" dirty="0"/>
          </a:p>
        </p:txBody>
      </p:sp>
    </p:spTree>
    <p:extLst>
      <p:ext uri="{BB962C8B-B14F-4D97-AF65-F5344CB8AC3E}">
        <p14:creationId xmlns:p14="http://schemas.microsoft.com/office/powerpoint/2010/main" val="1615261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a:xfrm>
            <a:off x="685800" y="125413"/>
            <a:ext cx="7772400" cy="1143000"/>
          </a:xfrm>
        </p:spPr>
        <p:txBody>
          <a:bodyPr/>
          <a:lstStyle/>
          <a:p>
            <a:r>
              <a:rPr lang="en-US" sz="3600" b="1" dirty="0">
                <a:solidFill>
                  <a:schemeClr val="tx1"/>
                </a:solidFill>
                <a:latin typeface="+mj-lt"/>
                <a:ea typeface="ＭＳ Ｐゴシック" pitchFamily="34" charset="-128"/>
                <a:cs typeface="Arial" charset="0"/>
              </a:rPr>
              <a:t>Scientists project:</a:t>
            </a:r>
          </a:p>
        </p:txBody>
      </p:sp>
      <p:sp>
        <p:nvSpPr>
          <p:cNvPr id="60418" name="Rectangle 1030"/>
          <p:cNvSpPr>
            <a:spLocks noGrp="1" noChangeArrowheads="1"/>
          </p:cNvSpPr>
          <p:nvPr>
            <p:ph type="body" idx="4294967295"/>
          </p:nvPr>
        </p:nvSpPr>
        <p:spPr>
          <a:xfrm>
            <a:off x="457200" y="1050405"/>
            <a:ext cx="7067128" cy="5113337"/>
          </a:xfrm>
        </p:spPr>
        <p:txBody>
          <a:bodyPr/>
          <a:lstStyle/>
          <a:p>
            <a:pPr>
              <a:buClr>
                <a:schemeClr val="tx1"/>
              </a:buClr>
            </a:pPr>
            <a:r>
              <a:rPr lang="en-US" sz="2800" b="1" dirty="0">
                <a:solidFill>
                  <a:schemeClr val="accent6">
                    <a:lumMod val="75000"/>
                  </a:schemeClr>
                </a:solidFill>
                <a:latin typeface="+mj-lt"/>
                <a:ea typeface="ＭＳ Ｐゴシック" pitchFamily="34" charset="-128"/>
                <a:cs typeface="Arial" charset="0"/>
              </a:rPr>
              <a:t>Temperature increase</a:t>
            </a:r>
            <a:r>
              <a:rPr lang="en-US" sz="2800" dirty="0">
                <a:solidFill>
                  <a:schemeClr val="accent6">
                    <a:lumMod val="75000"/>
                  </a:schemeClr>
                </a:solidFill>
                <a:latin typeface="+mj-lt"/>
                <a:ea typeface="ＭＳ Ｐゴシック" pitchFamily="34" charset="-128"/>
                <a:cs typeface="Arial" charset="0"/>
              </a:rPr>
              <a:t> </a:t>
            </a:r>
            <a:r>
              <a:rPr lang="en-US" sz="2800" dirty="0">
                <a:latin typeface="+mj-lt"/>
                <a:ea typeface="ＭＳ Ｐゴシック" pitchFamily="34" charset="-128"/>
                <a:cs typeface="Arial" charset="0"/>
              </a:rPr>
              <a:t>(0.3 – 4.8°C by 2100)</a:t>
            </a:r>
          </a:p>
          <a:p>
            <a:pPr>
              <a:buClr>
                <a:schemeClr val="tx1"/>
              </a:buClr>
            </a:pPr>
            <a:r>
              <a:rPr lang="en-US" sz="2800" b="1" dirty="0">
                <a:solidFill>
                  <a:schemeClr val="accent6">
                    <a:lumMod val="75000"/>
                  </a:schemeClr>
                </a:solidFill>
                <a:latin typeface="+mj-lt"/>
                <a:ea typeface="ＭＳ Ｐゴシック" pitchFamily="34" charset="-128"/>
                <a:cs typeface="Arial" charset="0"/>
              </a:rPr>
              <a:t>Heat waves </a:t>
            </a:r>
            <a:r>
              <a:rPr lang="en-US" sz="2800" dirty="0">
                <a:latin typeface="+mj-lt"/>
                <a:ea typeface="ＭＳ Ｐゴシック" pitchFamily="34" charset="-128"/>
                <a:cs typeface="Arial" charset="0"/>
              </a:rPr>
              <a:t>- more often and last longer</a:t>
            </a:r>
            <a:endParaRPr lang="en-US" sz="2800" b="1" dirty="0">
              <a:solidFill>
                <a:schemeClr val="accent6"/>
              </a:solidFill>
              <a:latin typeface="+mj-lt"/>
              <a:ea typeface="ＭＳ Ｐゴシック" pitchFamily="34" charset="-128"/>
              <a:cs typeface="Arial" charset="0"/>
            </a:endParaRPr>
          </a:p>
          <a:p>
            <a:pPr>
              <a:buClr>
                <a:schemeClr val="tx1"/>
              </a:buClr>
            </a:pPr>
            <a:r>
              <a:rPr lang="en-US" sz="2800" b="1" dirty="0">
                <a:solidFill>
                  <a:schemeClr val="accent6">
                    <a:lumMod val="75000"/>
                  </a:schemeClr>
                </a:solidFill>
                <a:latin typeface="+mj-lt"/>
                <a:ea typeface="ＭＳ Ｐゴシック" pitchFamily="34" charset="-128"/>
                <a:cs typeface="Arial" charset="0"/>
              </a:rPr>
              <a:t>Extreme precipitation events </a:t>
            </a:r>
            <a:r>
              <a:rPr lang="en-US" sz="2800" dirty="0">
                <a:latin typeface="+mj-lt"/>
                <a:ea typeface="ＭＳ Ｐゴシック" pitchFamily="34" charset="-128"/>
                <a:cs typeface="Arial" charset="0"/>
              </a:rPr>
              <a:t>(rain, snow) - more often and more intense</a:t>
            </a:r>
          </a:p>
          <a:p>
            <a:pPr>
              <a:buClr>
                <a:schemeClr val="tx1"/>
              </a:buClr>
            </a:pPr>
            <a:r>
              <a:rPr lang="en-US" sz="2800" b="1" dirty="0">
                <a:solidFill>
                  <a:schemeClr val="accent6">
                    <a:lumMod val="75000"/>
                  </a:schemeClr>
                </a:solidFill>
                <a:latin typeface="+mj-lt"/>
                <a:ea typeface="ＭＳ Ｐゴシック" pitchFamily="34" charset="-128"/>
                <a:cs typeface="Arial" charset="0"/>
              </a:rPr>
              <a:t>Precipitation increases </a:t>
            </a:r>
            <a:r>
              <a:rPr lang="en-US" sz="2800" dirty="0">
                <a:latin typeface="+mj-lt"/>
                <a:ea typeface="ＭＳ Ｐゴシック" pitchFamily="34" charset="-128"/>
                <a:cs typeface="Arial" charset="0"/>
              </a:rPr>
              <a:t>in wet regions</a:t>
            </a:r>
          </a:p>
          <a:p>
            <a:pPr>
              <a:buClr>
                <a:schemeClr val="tx1"/>
              </a:buClr>
            </a:pPr>
            <a:r>
              <a:rPr lang="en-US" sz="2800" b="1" dirty="0">
                <a:solidFill>
                  <a:schemeClr val="accent6">
                    <a:lumMod val="75000"/>
                  </a:schemeClr>
                </a:solidFill>
                <a:latin typeface="+mj-lt"/>
                <a:ea typeface="ＭＳ Ｐゴシック" pitchFamily="34" charset="-128"/>
                <a:cs typeface="Arial" charset="0"/>
              </a:rPr>
              <a:t>Precipitation</a:t>
            </a:r>
            <a:r>
              <a:rPr lang="en-US" sz="2800" dirty="0">
                <a:latin typeface="+mj-lt"/>
                <a:ea typeface="ＭＳ Ｐゴシック" pitchFamily="34" charset="-128"/>
                <a:cs typeface="Arial" charset="0"/>
              </a:rPr>
              <a:t> </a:t>
            </a:r>
            <a:r>
              <a:rPr lang="en-US" sz="2800" b="1" dirty="0">
                <a:solidFill>
                  <a:schemeClr val="accent6">
                    <a:lumMod val="75000"/>
                  </a:schemeClr>
                </a:solidFill>
                <a:latin typeface="+mj-lt"/>
                <a:ea typeface="ＭＳ Ｐゴシック" pitchFamily="34" charset="-128"/>
                <a:cs typeface="Arial" charset="0"/>
              </a:rPr>
              <a:t>decreases</a:t>
            </a:r>
            <a:r>
              <a:rPr lang="en-US" sz="2800" dirty="0">
                <a:latin typeface="+mj-lt"/>
                <a:ea typeface="ＭＳ Ｐゴシック" pitchFamily="34" charset="-128"/>
                <a:cs typeface="Arial" charset="0"/>
              </a:rPr>
              <a:t> in dry regions</a:t>
            </a:r>
          </a:p>
          <a:p>
            <a:pPr>
              <a:buClr>
                <a:schemeClr val="tx1"/>
              </a:buClr>
            </a:pPr>
            <a:r>
              <a:rPr lang="en-US" sz="2800" dirty="0">
                <a:latin typeface="+mj-lt"/>
                <a:ea typeface="ＭＳ Ｐゴシック" pitchFamily="34" charset="-128"/>
                <a:cs typeface="Arial" charset="0"/>
              </a:rPr>
              <a:t>Increase in </a:t>
            </a:r>
            <a:r>
              <a:rPr lang="en-US" sz="2800" b="1" dirty="0">
                <a:solidFill>
                  <a:schemeClr val="accent6">
                    <a:lumMod val="75000"/>
                  </a:schemeClr>
                </a:solidFill>
                <a:latin typeface="+mj-lt"/>
                <a:ea typeface="ＭＳ Ｐゴシック" pitchFamily="34" charset="-128"/>
                <a:cs typeface="Arial" charset="0"/>
              </a:rPr>
              <a:t>tropical cyclone wind speeds</a:t>
            </a:r>
          </a:p>
          <a:p>
            <a:pPr>
              <a:buClr>
                <a:schemeClr val="tx1"/>
              </a:buClr>
            </a:pPr>
            <a:r>
              <a:rPr lang="en-US" sz="2800" b="1" dirty="0">
                <a:solidFill>
                  <a:schemeClr val="accent6">
                    <a:lumMod val="75000"/>
                  </a:schemeClr>
                </a:solidFill>
                <a:latin typeface="+mj-lt"/>
                <a:ea typeface="ＭＳ Ｐゴシック" pitchFamily="34" charset="-128"/>
                <a:cs typeface="Arial" charset="0"/>
              </a:rPr>
              <a:t>Decreased snow / ice extent</a:t>
            </a:r>
            <a:r>
              <a:rPr lang="en-US" sz="2800" dirty="0">
                <a:solidFill>
                  <a:schemeClr val="accent6">
                    <a:lumMod val="75000"/>
                  </a:schemeClr>
                </a:solidFill>
                <a:latin typeface="+mj-lt"/>
                <a:ea typeface="ＭＳ Ｐゴシック" pitchFamily="34" charset="-128"/>
                <a:cs typeface="Arial" charset="0"/>
              </a:rPr>
              <a:t> </a:t>
            </a:r>
          </a:p>
          <a:p>
            <a:pPr>
              <a:buClr>
                <a:schemeClr val="tx1"/>
              </a:buClr>
            </a:pPr>
            <a:r>
              <a:rPr lang="en-US" sz="2800" b="1" dirty="0">
                <a:solidFill>
                  <a:schemeClr val="accent6">
                    <a:lumMod val="75000"/>
                  </a:schemeClr>
                </a:solidFill>
                <a:latin typeface="+mj-lt"/>
                <a:ea typeface="ＭＳ Ｐゴシック" pitchFamily="34" charset="-128"/>
                <a:cs typeface="Arial" charset="0"/>
              </a:rPr>
              <a:t>Rising sea level</a:t>
            </a:r>
          </a:p>
          <a:p>
            <a:pPr>
              <a:buClr>
                <a:schemeClr val="tx1"/>
              </a:buClr>
            </a:pPr>
            <a:r>
              <a:rPr lang="en-US" sz="2800" b="1" dirty="0">
                <a:solidFill>
                  <a:schemeClr val="accent6">
                    <a:lumMod val="75000"/>
                  </a:schemeClr>
                </a:solidFill>
                <a:latin typeface="+mj-lt"/>
                <a:ea typeface="ＭＳ Ｐゴシック" pitchFamily="34" charset="-128"/>
                <a:cs typeface="Arial" charset="0"/>
              </a:rPr>
              <a:t>Warming and acidification of oceans</a:t>
            </a:r>
          </a:p>
          <a:p>
            <a:endParaRPr lang="en-US" sz="2800" b="1" dirty="0">
              <a:solidFill>
                <a:schemeClr val="accent6"/>
              </a:solidFill>
              <a:latin typeface="+mj-lt"/>
              <a:ea typeface="ＭＳ Ｐゴシック" pitchFamily="34" charset="-128"/>
              <a:cs typeface="Arial" charset="0"/>
            </a:endParaRPr>
          </a:p>
        </p:txBody>
      </p:sp>
      <p:sp>
        <p:nvSpPr>
          <p:cNvPr id="60421" name="Text Box 5"/>
          <p:cNvSpPr txBox="1">
            <a:spLocks noChangeArrowheads="1"/>
          </p:cNvSpPr>
          <p:nvPr/>
        </p:nvSpPr>
        <p:spPr bwMode="auto">
          <a:xfrm>
            <a:off x="7399338" y="6137275"/>
            <a:ext cx="1601721" cy="246221"/>
          </a:xfrm>
          <a:prstGeom prst="rect">
            <a:avLst/>
          </a:prstGeom>
          <a:noFill/>
          <a:ln w="9525">
            <a:noFill/>
            <a:miter lim="800000"/>
            <a:headEnd/>
            <a:tailEnd/>
          </a:ln>
          <a:effectLst/>
        </p:spPr>
        <p:txBody>
          <a:bodyPr wrap="none">
            <a:spAutoFit/>
          </a:bodyPr>
          <a:lstStyle/>
          <a:p>
            <a:pPr defTabSz="914400"/>
            <a:r>
              <a:rPr lang="da-DK" sz="1000" dirty="0"/>
              <a:t>Source: IPCC 2014, AR5</a:t>
            </a:r>
          </a:p>
        </p:txBody>
      </p:sp>
      <p:pic>
        <p:nvPicPr>
          <p:cNvPr id="5" name="Picture 4" descr="C:\Users\BrigitteR\Pictures\Valenzuela Session 1\DSC01037 (2).JPG"/>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70456" t="71521" r="18944" b="10126"/>
          <a:stretch/>
        </p:blipFill>
        <p:spPr bwMode="auto">
          <a:xfrm>
            <a:off x="7399338" y="4561637"/>
            <a:ext cx="1216285" cy="691918"/>
          </a:xfrm>
          <a:prstGeom prst="rect">
            <a:avLst/>
          </a:prstGeom>
          <a:ln/>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pic>
      <p:pic>
        <p:nvPicPr>
          <p:cNvPr id="7" name="Picture 6"/>
          <p:cNvPicPr/>
          <p:nvPr/>
        </p:nvPicPr>
        <p:blipFill rotWithShape="1">
          <a:blip r:embed="rId5" cstate="print">
            <a:extLst>
              <a:ext uri="{28A0092B-C50C-407E-A947-70E740481C1C}">
                <a14:useLocalDpi xmlns:a14="http://schemas.microsoft.com/office/drawing/2010/main" val="0"/>
              </a:ext>
            </a:extLst>
          </a:blip>
          <a:srcRect l="78487" t="18823" r="8716" b="56976"/>
          <a:stretch/>
        </p:blipFill>
        <p:spPr bwMode="auto">
          <a:xfrm>
            <a:off x="7524328" y="1025303"/>
            <a:ext cx="1036055" cy="838224"/>
          </a:xfrm>
          <a:prstGeom prst="rect">
            <a:avLst/>
          </a:prstGeom>
          <a:ln/>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pic>
      <p:pic>
        <p:nvPicPr>
          <p:cNvPr id="8" name="Picture 7" descr="C:\Users\BrigitteR\Pictures\Valenzuela Session 1\DSC01037 (2).JPG"/>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82550" t="37299" r="3656" b="41168"/>
          <a:stretch/>
        </p:blipFill>
        <p:spPr bwMode="auto">
          <a:xfrm>
            <a:off x="7399338" y="5349456"/>
            <a:ext cx="1205110" cy="731172"/>
          </a:xfrm>
          <a:prstGeom prst="rect">
            <a:avLst/>
          </a:prstGeom>
          <a:ln/>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pic>
      <p:pic>
        <p:nvPicPr>
          <p:cNvPr id="9" name="Picture 8" descr="C:\Users\BrigitteR\Pictures\Valenzuela Session 1\DSC01037 (2).JPG"/>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84149" t="63777" r="3287" b="18781"/>
          <a:stretch/>
        </p:blipFill>
        <p:spPr bwMode="auto">
          <a:xfrm>
            <a:off x="7399338" y="3677917"/>
            <a:ext cx="1216285" cy="787819"/>
          </a:xfrm>
          <a:prstGeom prst="rect">
            <a:avLst/>
          </a:prstGeom>
          <a:ln/>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pic>
      <p:pic>
        <p:nvPicPr>
          <p:cNvPr id="10" name="Picture 9" descr="C:\Users\BrigitteR\Pictures\Valenzuela Session 1\DSC01037 (2).JPG"/>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70327" t="47681" r="18761" b="34073"/>
          <a:stretch/>
        </p:blipFill>
        <p:spPr bwMode="auto">
          <a:xfrm>
            <a:off x="7399338" y="2804450"/>
            <a:ext cx="1225656" cy="805111"/>
          </a:xfrm>
          <a:prstGeom prst="rect">
            <a:avLst/>
          </a:prstGeom>
          <a:ln/>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pic>
      <p:pic>
        <p:nvPicPr>
          <p:cNvPr id="11" name="Picture 10" descr="C:\Users\BrigitteR\Pictures\Valenzuela Session 1\DSC01037 (2).JPG"/>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56836" t="63830" r="32376" b="15021"/>
          <a:stretch/>
        </p:blipFill>
        <p:spPr bwMode="auto">
          <a:xfrm>
            <a:off x="7399339" y="1977378"/>
            <a:ext cx="1205110" cy="713220"/>
          </a:xfrm>
          <a:prstGeom prst="rect">
            <a:avLst/>
          </a:prstGeom>
          <a:ln/>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1086480748"/>
      </p:ext>
    </p:extLst>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chemeClr val="tx1"/>
                </a:solidFill>
                <a:latin typeface="+mj-lt"/>
              </a:rPr>
              <a:t>Quiz teams!</a:t>
            </a:r>
          </a:p>
        </p:txBody>
      </p:sp>
      <p:sp>
        <p:nvSpPr>
          <p:cNvPr id="3" name="Content Placeholder 2"/>
          <p:cNvSpPr>
            <a:spLocks noGrp="1"/>
          </p:cNvSpPr>
          <p:nvPr>
            <p:ph idx="1"/>
          </p:nvPr>
        </p:nvSpPr>
        <p:spPr>
          <a:xfrm>
            <a:off x="228600" y="1600200"/>
            <a:ext cx="8621713" cy="3556992"/>
          </a:xfrm>
        </p:spPr>
        <p:txBody>
          <a:bodyPr/>
          <a:lstStyle/>
          <a:p>
            <a:r>
              <a:rPr lang="en-GB" sz="2800" dirty="0">
                <a:latin typeface="+mj-lt"/>
              </a:rPr>
              <a:t>5 – 8 players per team</a:t>
            </a:r>
          </a:p>
          <a:p>
            <a:endParaRPr lang="en-GB" sz="2800" dirty="0">
              <a:latin typeface="+mj-lt"/>
            </a:endParaRPr>
          </a:p>
          <a:p>
            <a:r>
              <a:rPr lang="en-GB" sz="2800" dirty="0">
                <a:latin typeface="+mj-lt"/>
              </a:rPr>
              <a:t>Choose an original and relevant name!</a:t>
            </a:r>
          </a:p>
          <a:p>
            <a:endParaRPr lang="en-GB" sz="2800" dirty="0">
              <a:latin typeface="+mj-lt"/>
            </a:endParaRPr>
          </a:p>
          <a:p>
            <a:r>
              <a:rPr lang="en-GB" sz="2800" dirty="0">
                <a:latin typeface="+mj-lt"/>
              </a:rPr>
              <a:t>Bonus point for the best team name</a:t>
            </a:r>
          </a:p>
          <a:p>
            <a:pPr marL="0" indent="0">
              <a:buNone/>
            </a:pPr>
            <a:endParaRPr lang="en-GB" sz="2800" dirty="0">
              <a:latin typeface="+mj-lt"/>
            </a:endParaRPr>
          </a:p>
        </p:txBody>
      </p:sp>
      <p:pic>
        <p:nvPicPr>
          <p:cNvPr id="5" name="Picture 4"/>
          <p:cNvPicPr/>
          <p:nvPr/>
        </p:nvPicPr>
        <p:blipFill rotWithShape="1">
          <a:blip r:embed="rId2"/>
          <a:srcRect l="56005" t="24235" r="18070" b="30542"/>
          <a:stretch/>
        </p:blipFill>
        <p:spPr bwMode="auto">
          <a:xfrm>
            <a:off x="5868144" y="3140968"/>
            <a:ext cx="1485900" cy="14573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660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215900"/>
            <a:ext cx="8621713" cy="2349500"/>
          </a:xfrm>
          <a:noFill/>
          <a:ln cap="flat" algn="ctr"/>
        </p:spPr>
        <p:txBody>
          <a:bodyPr/>
          <a:lstStyle/>
          <a:p>
            <a:pPr fontAlgn="auto">
              <a:spcAft>
                <a:spcPts val="0"/>
              </a:spcAft>
              <a:defRPr/>
            </a:pPr>
            <a:r>
              <a:rPr lang="en-US" sz="3600" b="1" dirty="0">
                <a:solidFill>
                  <a:schemeClr val="tx1"/>
                </a:solidFill>
                <a:latin typeface="+mj-lt"/>
                <a:ea typeface="+mj-ea"/>
                <a:cs typeface="Arial" pitchFamily="34" charset="0"/>
              </a:rPr>
              <a:t>If we know the climate change projections for 2100, do we need to pay attention to forecasts on shorter timescales?</a:t>
            </a:r>
          </a:p>
        </p:txBody>
      </p:sp>
      <p:sp>
        <p:nvSpPr>
          <p:cNvPr id="51202" name="Content Placeholder 2"/>
          <p:cNvSpPr>
            <a:spLocks noGrp="1"/>
          </p:cNvSpPr>
          <p:nvPr>
            <p:ph idx="1"/>
          </p:nvPr>
        </p:nvSpPr>
        <p:spPr>
          <a:xfrm>
            <a:off x="213399" y="2420888"/>
            <a:ext cx="8621713" cy="3473450"/>
          </a:xfrm>
          <a:solidFill>
            <a:srgbClr val="FFFFFF"/>
          </a:solidFill>
        </p:spPr>
        <p:txBody>
          <a:bodyPr/>
          <a:lstStyle/>
          <a:p>
            <a:r>
              <a:rPr lang="en-US" sz="2800" b="1" dirty="0">
                <a:latin typeface="+mj-lt"/>
                <a:ea typeface="ＭＳ Ｐゴシック" pitchFamily="34" charset="-128"/>
                <a:cs typeface="Arial" charset="0"/>
              </a:rPr>
              <a:t>Yes, </a:t>
            </a:r>
            <a:r>
              <a:rPr lang="en-US" sz="2800" dirty="0">
                <a:latin typeface="+mj-lt"/>
                <a:ea typeface="ＭＳ Ｐゴシック" pitchFamily="34" charset="-128"/>
                <a:cs typeface="Arial" charset="0"/>
              </a:rPr>
              <a:t>because between now and 2100 natural climate variability and weather could bring conditions / events that are different from the long-term projections</a:t>
            </a:r>
          </a:p>
          <a:p>
            <a:pPr marL="0" indent="0">
              <a:buNone/>
            </a:pPr>
            <a:endParaRPr lang="en-US" sz="2800" dirty="0">
              <a:latin typeface="+mj-lt"/>
              <a:ea typeface="ＭＳ Ｐゴシック" pitchFamily="34" charset="-128"/>
              <a:cs typeface="Arial" charset="0"/>
            </a:endParaRPr>
          </a:p>
          <a:p>
            <a:r>
              <a:rPr lang="en-US" sz="2800" b="1" dirty="0">
                <a:latin typeface="+mj-lt"/>
                <a:ea typeface="ＭＳ Ｐゴシック" pitchFamily="34" charset="-128"/>
                <a:cs typeface="Arial" charset="0"/>
              </a:rPr>
              <a:t>No, </a:t>
            </a:r>
            <a:r>
              <a:rPr lang="en-US" sz="2800" dirty="0">
                <a:latin typeface="+mj-lt"/>
                <a:ea typeface="ＭＳ Ｐゴシック" pitchFamily="34" charset="-128"/>
                <a:cs typeface="Arial" charset="0"/>
              </a:rPr>
              <a:t>for example, if the climate change projection is for drought in 2100, we know that we will gradually experience drying over the next century, so we just need to focus on drought-preparedness and water resource management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598" y="548184"/>
            <a:ext cx="8621713" cy="1440656"/>
          </a:xfrm>
          <a:noFill/>
          <a:ln cap="flat" algn="ctr"/>
        </p:spPr>
        <p:txBody>
          <a:bodyPr/>
          <a:lstStyle/>
          <a:p>
            <a:pPr fontAlgn="auto">
              <a:spcAft>
                <a:spcPts val="0"/>
              </a:spcAft>
              <a:defRPr/>
            </a:pPr>
            <a:r>
              <a:rPr lang="en-US" sz="3600" b="1" dirty="0">
                <a:solidFill>
                  <a:schemeClr val="tx1"/>
                </a:solidFill>
                <a:latin typeface="+mj-lt"/>
                <a:ea typeface="+mj-ea"/>
                <a:cs typeface="Arial" pitchFamily="34" charset="0"/>
              </a:rPr>
              <a:t>The answer is Yes!</a:t>
            </a:r>
          </a:p>
        </p:txBody>
      </p:sp>
      <p:sp>
        <p:nvSpPr>
          <p:cNvPr id="51202" name="Content Placeholder 2"/>
          <p:cNvSpPr>
            <a:spLocks noGrp="1"/>
          </p:cNvSpPr>
          <p:nvPr>
            <p:ph idx="1"/>
          </p:nvPr>
        </p:nvSpPr>
        <p:spPr>
          <a:xfrm>
            <a:off x="228599" y="1988840"/>
            <a:ext cx="8621713" cy="3473450"/>
          </a:xfrm>
          <a:solidFill>
            <a:srgbClr val="FFFFFF"/>
          </a:solidFill>
        </p:spPr>
        <p:txBody>
          <a:bodyPr/>
          <a:lstStyle/>
          <a:p>
            <a:r>
              <a:rPr lang="en-US" sz="2800" b="1" dirty="0">
                <a:solidFill>
                  <a:schemeClr val="accent6">
                    <a:lumMod val="75000"/>
                  </a:schemeClr>
                </a:solidFill>
                <a:latin typeface="+mj-lt"/>
                <a:ea typeface="ＭＳ Ｐゴシック" pitchFamily="34" charset="-128"/>
                <a:cs typeface="Arial" charset="0"/>
              </a:rPr>
              <a:t>Yes,</a:t>
            </a:r>
            <a:r>
              <a:rPr lang="en-US" sz="2800" b="1" dirty="0">
                <a:solidFill>
                  <a:schemeClr val="accent6"/>
                </a:solidFill>
                <a:latin typeface="+mj-lt"/>
                <a:ea typeface="ＭＳ Ｐゴシック" pitchFamily="34" charset="-128"/>
                <a:cs typeface="Arial" charset="0"/>
              </a:rPr>
              <a:t> </a:t>
            </a:r>
            <a:r>
              <a:rPr lang="en-US" sz="2800" b="1" dirty="0">
                <a:latin typeface="+mj-lt"/>
                <a:ea typeface="ＭＳ Ｐゴシック" pitchFamily="34" charset="-128"/>
                <a:cs typeface="Arial" charset="0"/>
              </a:rPr>
              <a:t>because between now and 2100 </a:t>
            </a:r>
            <a:r>
              <a:rPr lang="en-US" sz="2800" b="1" dirty="0">
                <a:solidFill>
                  <a:schemeClr val="accent6">
                    <a:lumMod val="75000"/>
                  </a:schemeClr>
                </a:solidFill>
                <a:latin typeface="+mj-lt"/>
                <a:ea typeface="ＭＳ Ｐゴシック" pitchFamily="34" charset="-128"/>
                <a:cs typeface="Arial" charset="0"/>
              </a:rPr>
              <a:t>natural climate variability and weather</a:t>
            </a:r>
            <a:r>
              <a:rPr lang="en-US" sz="2800" b="1" dirty="0">
                <a:latin typeface="+mj-lt"/>
                <a:ea typeface="ＭＳ Ｐゴシック" pitchFamily="34" charset="-128"/>
                <a:cs typeface="Arial" charset="0"/>
              </a:rPr>
              <a:t> could bring conditions / events that are different from the </a:t>
            </a:r>
            <a:r>
              <a:rPr lang="en-US" sz="2800" b="1" dirty="0">
                <a:solidFill>
                  <a:schemeClr val="accent6">
                    <a:lumMod val="75000"/>
                  </a:schemeClr>
                </a:solidFill>
                <a:latin typeface="+mj-lt"/>
                <a:ea typeface="ＭＳ Ｐゴシック" pitchFamily="34" charset="-128"/>
                <a:cs typeface="Arial" charset="0"/>
              </a:rPr>
              <a:t>long-term projections</a:t>
            </a:r>
          </a:p>
          <a:p>
            <a:pPr marL="0" indent="0">
              <a:buNone/>
            </a:pPr>
            <a:endParaRPr lang="en-US" sz="2800" dirty="0">
              <a:latin typeface="+mj-lt"/>
              <a:ea typeface="ＭＳ Ｐゴシック" pitchFamily="34" charset="-128"/>
              <a:cs typeface="Arial" charset="0"/>
            </a:endParaRPr>
          </a:p>
          <a:p>
            <a:r>
              <a:rPr lang="en-US" sz="2800" dirty="0">
                <a:latin typeface="+mj-lt"/>
                <a:ea typeface="ＭＳ Ｐゴシック" pitchFamily="34" charset="-128"/>
                <a:cs typeface="Arial" charset="0"/>
              </a:rPr>
              <a:t>No, for example, if the climate change projection is for drought in 2100, we know that we will gradually experience drying over the next century, so we just need to focus on drought-preparedness and water resource management</a:t>
            </a:r>
          </a:p>
        </p:txBody>
      </p:sp>
    </p:spTree>
    <p:extLst>
      <p:ext uri="{BB962C8B-B14F-4D97-AF65-F5344CB8AC3E}">
        <p14:creationId xmlns:p14="http://schemas.microsoft.com/office/powerpoint/2010/main" val="974210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idx="4294967295"/>
          </p:nvPr>
        </p:nvSpPr>
        <p:spPr>
          <a:xfrm>
            <a:off x="684371" y="1988840"/>
            <a:ext cx="7772400" cy="3733800"/>
          </a:xfrm>
          <a:solidFill>
            <a:srgbClr val="FFFFFF"/>
          </a:solidFill>
        </p:spPr>
        <p:txBody>
          <a:bodyPr/>
          <a:lstStyle/>
          <a:p>
            <a:pPr marL="282575" indent="-282575" defTabSz="914400">
              <a:buNone/>
            </a:pPr>
            <a:r>
              <a:rPr lang="en-US" sz="2800" dirty="0">
                <a:latin typeface="Arial" charset="0"/>
                <a:ea typeface="ＭＳ Ｐゴシック" pitchFamily="34" charset="-128"/>
                <a:cs typeface="Arial Black" pitchFamily="34" charset="0"/>
              </a:rPr>
              <a:t>A.</a:t>
            </a:r>
            <a:r>
              <a:rPr lang="en-US" sz="2800" b="1" dirty="0">
                <a:solidFill>
                  <a:schemeClr val="accent6"/>
                </a:solidFill>
                <a:latin typeface="Arial" charset="0"/>
                <a:ea typeface="ＭＳ Ｐゴシック" pitchFamily="34" charset="-128"/>
                <a:cs typeface="Arial Black" pitchFamily="34" charset="0"/>
              </a:rPr>
              <a:t>	</a:t>
            </a:r>
            <a:r>
              <a:rPr lang="en-US" sz="2800" dirty="0">
                <a:latin typeface="Arial" charset="0"/>
                <a:ea typeface="ＭＳ Ｐゴシック" pitchFamily="34" charset="-128"/>
                <a:cs typeface="Arial Black" pitchFamily="34" charset="0"/>
              </a:rPr>
              <a:t>Action taken </a:t>
            </a:r>
            <a:r>
              <a:rPr lang="en-US" sz="2800" b="1" dirty="0">
                <a:latin typeface="Arial" charset="0"/>
                <a:ea typeface="ＭＳ Ｐゴシック" pitchFamily="34" charset="-128"/>
                <a:cs typeface="Arial Black" pitchFamily="34" charset="0"/>
              </a:rPr>
              <a:t>to</a:t>
            </a:r>
            <a:r>
              <a:rPr lang="en-US" sz="2800" dirty="0">
                <a:latin typeface="Arial" charset="0"/>
                <a:ea typeface="ＭＳ Ｐゴシック" pitchFamily="34" charset="-128"/>
                <a:cs typeface="Arial Black" pitchFamily="34" charset="0"/>
              </a:rPr>
              <a:t> </a:t>
            </a:r>
            <a:r>
              <a:rPr lang="en-US" sz="2800" b="1" dirty="0">
                <a:latin typeface="Arial" charset="0"/>
                <a:ea typeface="ＭＳ Ｐゴシック" pitchFamily="34" charset="-128"/>
                <a:cs typeface="Arial Black" pitchFamily="34" charset="0"/>
              </a:rPr>
              <a:t>deal with </a:t>
            </a:r>
            <a:r>
              <a:rPr lang="en-US" sz="2800" dirty="0">
                <a:latin typeface="Arial" charset="0"/>
                <a:ea typeface="ＭＳ Ｐゴシック" pitchFamily="34" charset="-128"/>
                <a:cs typeface="Arial Black" pitchFamily="34" charset="0"/>
              </a:rPr>
              <a:t>climate change 	impacts and reduce the effects on lives, 	livelihoods and ecosystems  </a:t>
            </a:r>
          </a:p>
          <a:p>
            <a:pPr marL="282575" indent="-282575" defTabSz="914400">
              <a:buFont typeface="Arial" charset="0"/>
              <a:buNone/>
            </a:pPr>
            <a:endParaRPr lang="en-US" sz="2800" b="1" dirty="0">
              <a:latin typeface="Arial" charset="0"/>
              <a:ea typeface="ＭＳ Ｐゴシック" pitchFamily="34" charset="-128"/>
              <a:cs typeface="Arial Black" pitchFamily="34" charset="0"/>
            </a:endParaRPr>
          </a:p>
          <a:p>
            <a:pPr marL="282575" indent="-282575" defTabSz="914400">
              <a:buNone/>
            </a:pPr>
            <a:r>
              <a:rPr lang="en-US" sz="2800" dirty="0">
                <a:latin typeface="Arial" charset="0"/>
                <a:ea typeface="ＭＳ Ｐゴシック" pitchFamily="34" charset="-128"/>
                <a:cs typeface="Arial Black" pitchFamily="34" charset="0"/>
              </a:rPr>
              <a:t>B.</a:t>
            </a:r>
            <a:r>
              <a:rPr lang="en-US" sz="2800" dirty="0">
                <a:solidFill>
                  <a:schemeClr val="accent6"/>
                </a:solidFill>
                <a:latin typeface="Arial" charset="0"/>
                <a:ea typeface="ＭＳ Ｐゴシック" pitchFamily="34" charset="-128"/>
                <a:cs typeface="Arial Black" pitchFamily="34" charset="0"/>
              </a:rPr>
              <a:t>	</a:t>
            </a:r>
            <a:r>
              <a:rPr lang="en-US" sz="2800" dirty="0">
                <a:latin typeface="Arial" charset="0"/>
                <a:ea typeface="ＭＳ Ｐゴシック" pitchFamily="34" charset="-128"/>
                <a:cs typeface="Arial Black" pitchFamily="34" charset="0"/>
              </a:rPr>
              <a:t>Action taken </a:t>
            </a:r>
            <a:r>
              <a:rPr lang="en-US" sz="2800" b="1" dirty="0">
                <a:latin typeface="Arial" charset="0"/>
                <a:ea typeface="ＭＳ Ｐゴシック" pitchFamily="34" charset="-128"/>
                <a:cs typeface="Arial Black" pitchFamily="34" charset="0"/>
              </a:rPr>
              <a:t>to stop </a:t>
            </a:r>
            <a:r>
              <a:rPr lang="en-US" sz="2800" dirty="0">
                <a:latin typeface="Arial" charset="0"/>
                <a:ea typeface="ＭＳ Ｐゴシック" pitchFamily="34" charset="-128"/>
                <a:cs typeface="Arial Black" pitchFamily="34" charset="0"/>
              </a:rPr>
              <a:t>climate change by 	reducing the amount of greenhouse 	gasses in the atmosphere. </a:t>
            </a:r>
          </a:p>
        </p:txBody>
      </p:sp>
      <p:sp>
        <p:nvSpPr>
          <p:cNvPr id="84997" name="Title 1"/>
          <p:cNvSpPr>
            <a:spLocks/>
          </p:cNvSpPr>
          <p:nvPr/>
        </p:nvSpPr>
        <p:spPr bwMode="auto">
          <a:xfrm>
            <a:off x="444500" y="490538"/>
            <a:ext cx="8621713" cy="1143000"/>
          </a:xfrm>
          <a:prstGeom prst="rect">
            <a:avLst/>
          </a:prstGeom>
          <a:noFill/>
          <a:ln w="9525">
            <a:noFill/>
            <a:miter lim="800000"/>
            <a:headEnd/>
            <a:tailEnd/>
          </a:ln>
        </p:spPr>
        <p:txBody>
          <a:bodyPr anchor="ctr"/>
          <a:lstStyle/>
          <a:p>
            <a:pPr algn="ctr"/>
            <a:r>
              <a:rPr lang="en-US" sz="3600" b="1" dirty="0">
                <a:solidFill>
                  <a:prstClr val="black"/>
                </a:solidFill>
                <a:cs typeface="Arial" charset="0"/>
              </a:rPr>
              <a:t>What is the definition of </a:t>
            </a:r>
          </a:p>
          <a:p>
            <a:pPr algn="ctr"/>
            <a:r>
              <a:rPr lang="en-US" sz="3600" b="1" dirty="0">
                <a:solidFill>
                  <a:prstClr val="black"/>
                </a:solidFill>
                <a:cs typeface="Arial" charset="0"/>
              </a:rPr>
              <a:t>Climate Change Adaptation? </a:t>
            </a:r>
          </a:p>
        </p:txBody>
      </p:sp>
    </p:spTree>
    <p:extLst>
      <p:ext uri="{BB962C8B-B14F-4D97-AF65-F5344CB8AC3E}">
        <p14:creationId xmlns:p14="http://schemas.microsoft.com/office/powerpoint/2010/main" val="2919272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idx="4294967295"/>
          </p:nvPr>
        </p:nvSpPr>
        <p:spPr>
          <a:xfrm>
            <a:off x="684371" y="1988840"/>
            <a:ext cx="7772400" cy="3733800"/>
          </a:xfrm>
          <a:solidFill>
            <a:srgbClr val="FFFFFF"/>
          </a:solidFill>
        </p:spPr>
        <p:txBody>
          <a:bodyPr/>
          <a:lstStyle/>
          <a:p>
            <a:pPr marL="282575" indent="-282575" defTabSz="914400">
              <a:buNone/>
            </a:pPr>
            <a:r>
              <a:rPr lang="en-US" sz="2800" b="1" dirty="0">
                <a:solidFill>
                  <a:schemeClr val="accent6">
                    <a:lumMod val="75000"/>
                  </a:schemeClr>
                </a:solidFill>
                <a:latin typeface="Arial" charset="0"/>
                <a:ea typeface="ＭＳ Ｐゴシック" pitchFamily="34" charset="-128"/>
                <a:cs typeface="Arial Black" pitchFamily="34" charset="0"/>
              </a:rPr>
              <a:t>A.	Climate Change Adaptation: </a:t>
            </a:r>
            <a:r>
              <a:rPr lang="en-US" sz="2800" b="1" dirty="0">
                <a:latin typeface="Arial" charset="0"/>
                <a:ea typeface="ＭＳ Ｐゴシック" pitchFamily="34" charset="-128"/>
                <a:cs typeface="Arial Black" pitchFamily="34" charset="0"/>
              </a:rPr>
              <a:t>Action 	taken to deal with climate change 	impacts and reduce the effects on 	lives, livelihoods and ecosystems  </a:t>
            </a:r>
          </a:p>
          <a:p>
            <a:pPr marL="282575" indent="-282575" defTabSz="914400">
              <a:buFont typeface="Arial" charset="0"/>
              <a:buNone/>
            </a:pPr>
            <a:endParaRPr lang="en-US" sz="2800" b="1" dirty="0">
              <a:latin typeface="Arial" charset="0"/>
              <a:ea typeface="ＭＳ Ｐゴシック" pitchFamily="34" charset="-128"/>
              <a:cs typeface="Arial Black" pitchFamily="34" charset="0"/>
            </a:endParaRPr>
          </a:p>
          <a:p>
            <a:pPr marL="282575" indent="-282575" defTabSz="914400">
              <a:buNone/>
            </a:pPr>
            <a:r>
              <a:rPr lang="en-US" sz="2800" dirty="0">
                <a:latin typeface="Arial" charset="0"/>
                <a:ea typeface="ＭＳ Ｐゴシック" pitchFamily="34" charset="-128"/>
                <a:cs typeface="Arial Black" pitchFamily="34" charset="0"/>
              </a:rPr>
              <a:t>B.</a:t>
            </a:r>
            <a:r>
              <a:rPr lang="en-US" sz="2800" dirty="0">
                <a:solidFill>
                  <a:schemeClr val="accent6"/>
                </a:solidFill>
                <a:latin typeface="Arial" charset="0"/>
                <a:ea typeface="ＭＳ Ｐゴシック" pitchFamily="34" charset="-128"/>
                <a:cs typeface="Arial Black" pitchFamily="34" charset="0"/>
              </a:rPr>
              <a:t>	</a:t>
            </a:r>
            <a:r>
              <a:rPr lang="en-US" sz="2800" dirty="0">
                <a:solidFill>
                  <a:schemeClr val="accent6">
                    <a:lumMod val="75000"/>
                  </a:schemeClr>
                </a:solidFill>
                <a:latin typeface="Arial" charset="0"/>
                <a:ea typeface="ＭＳ Ｐゴシック" pitchFamily="34" charset="-128"/>
                <a:cs typeface="Arial Black" pitchFamily="34" charset="0"/>
              </a:rPr>
              <a:t>Climate Change Mitigation: </a:t>
            </a:r>
            <a:r>
              <a:rPr lang="en-US" sz="2800" dirty="0">
                <a:latin typeface="Arial" charset="0"/>
                <a:ea typeface="ＭＳ Ｐゴシック" pitchFamily="34" charset="-128"/>
                <a:cs typeface="Arial Black" pitchFamily="34" charset="0"/>
              </a:rPr>
              <a:t>Action taken 	to stop climate change by reducing the 	amount of greenhouse gasses in the 	atmosphere</a:t>
            </a:r>
          </a:p>
        </p:txBody>
      </p:sp>
      <p:sp>
        <p:nvSpPr>
          <p:cNvPr id="84997" name="Title 1"/>
          <p:cNvSpPr>
            <a:spLocks/>
          </p:cNvSpPr>
          <p:nvPr/>
        </p:nvSpPr>
        <p:spPr bwMode="auto">
          <a:xfrm>
            <a:off x="444500" y="490538"/>
            <a:ext cx="8621713" cy="1143000"/>
          </a:xfrm>
          <a:prstGeom prst="rect">
            <a:avLst/>
          </a:prstGeom>
          <a:noFill/>
          <a:ln w="9525">
            <a:noFill/>
            <a:miter lim="800000"/>
            <a:headEnd/>
            <a:tailEnd/>
          </a:ln>
        </p:spPr>
        <p:txBody>
          <a:bodyPr anchor="ctr"/>
          <a:lstStyle/>
          <a:p>
            <a:pPr algn="ctr"/>
            <a:r>
              <a:rPr lang="en-US" sz="3600" b="1" dirty="0">
                <a:solidFill>
                  <a:prstClr val="black"/>
                </a:solidFill>
                <a:cs typeface="Arial" charset="0"/>
              </a:rPr>
              <a:t>The answer is A!</a:t>
            </a:r>
          </a:p>
        </p:txBody>
      </p:sp>
    </p:spTree>
    <p:extLst>
      <p:ext uri="{BB962C8B-B14F-4D97-AF65-F5344CB8AC3E}">
        <p14:creationId xmlns:p14="http://schemas.microsoft.com/office/powerpoint/2010/main" val="3815618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21713" cy="1930226"/>
          </a:xfrm>
        </p:spPr>
        <p:txBody>
          <a:bodyPr/>
          <a:lstStyle/>
          <a:p>
            <a:r>
              <a:rPr lang="en-GB" sz="3600" b="1" dirty="0">
                <a:solidFill>
                  <a:schemeClr val="tx1"/>
                </a:solidFill>
                <a:latin typeface="+mj-lt"/>
              </a:rPr>
              <a:t>Bonus question! </a:t>
            </a:r>
          </a:p>
        </p:txBody>
      </p:sp>
      <p:sp>
        <p:nvSpPr>
          <p:cNvPr id="3" name="Content Placeholder 2"/>
          <p:cNvSpPr>
            <a:spLocks noGrp="1"/>
          </p:cNvSpPr>
          <p:nvPr>
            <p:ph idx="1"/>
          </p:nvPr>
        </p:nvSpPr>
        <p:spPr/>
        <p:txBody>
          <a:bodyPr/>
          <a:lstStyle/>
          <a:p>
            <a:r>
              <a:rPr lang="en-GB" sz="2800" dirty="0">
                <a:latin typeface="+mj-lt"/>
              </a:rPr>
              <a:t>First team to raise their hand and shout their team name gets to answer the question</a:t>
            </a:r>
          </a:p>
          <a:p>
            <a:pPr marL="0" indent="0">
              <a:buNone/>
            </a:pPr>
            <a:endParaRPr lang="en-GB" sz="3600" dirty="0">
              <a:latin typeface="+mj-lt"/>
            </a:endParaRPr>
          </a:p>
          <a:p>
            <a:pPr marL="0" indent="0">
              <a:buNone/>
            </a:pPr>
            <a:endParaRPr lang="en-GB" sz="3600" dirty="0">
              <a:latin typeface="+mj-lt"/>
            </a:endParaRPr>
          </a:p>
        </p:txBody>
      </p:sp>
      <p:pic>
        <p:nvPicPr>
          <p:cNvPr id="5" name="Picture 4"/>
          <p:cNvPicPr/>
          <p:nvPr/>
        </p:nvPicPr>
        <p:blipFill rotWithShape="1">
          <a:blip r:embed="rId2"/>
          <a:srcRect l="40385" t="8571" r="36018" b="22561"/>
          <a:stretch/>
        </p:blipFill>
        <p:spPr bwMode="auto">
          <a:xfrm>
            <a:off x="3203849" y="2924944"/>
            <a:ext cx="2016224" cy="30138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0051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99826"/>
            <a:ext cx="8621713" cy="1143000"/>
          </a:xfrm>
        </p:spPr>
        <p:txBody>
          <a:bodyPr/>
          <a:lstStyle/>
          <a:p>
            <a:r>
              <a:rPr lang="en-GB" sz="3600" b="1" dirty="0">
                <a:solidFill>
                  <a:schemeClr val="tx1"/>
                </a:solidFill>
                <a:latin typeface="+mj-lt"/>
              </a:rPr>
              <a:t>What type of actions does Y-Adapt focus on?</a:t>
            </a:r>
          </a:p>
        </p:txBody>
      </p:sp>
      <p:sp>
        <p:nvSpPr>
          <p:cNvPr id="3" name="Content Placeholder 2"/>
          <p:cNvSpPr>
            <a:spLocks noGrp="1"/>
          </p:cNvSpPr>
          <p:nvPr>
            <p:ph idx="1"/>
          </p:nvPr>
        </p:nvSpPr>
        <p:spPr>
          <a:xfrm>
            <a:off x="228599" y="1907753"/>
            <a:ext cx="8621713" cy="4338638"/>
          </a:xfrm>
        </p:spPr>
        <p:txBody>
          <a:bodyPr/>
          <a:lstStyle/>
          <a:p>
            <a:pPr marL="514350" indent="-514350">
              <a:buAutoNum type="alphaUcPeriod"/>
            </a:pPr>
            <a:r>
              <a:rPr lang="en-GB" sz="2800" dirty="0">
                <a:latin typeface="+mj-lt"/>
              </a:rPr>
              <a:t>Youth-led actions to deal with the impacts of climate change</a:t>
            </a:r>
          </a:p>
          <a:p>
            <a:pPr marL="0" indent="0">
              <a:buNone/>
            </a:pPr>
            <a:endParaRPr lang="en-GB" sz="2800" dirty="0">
              <a:latin typeface="+mj-lt"/>
            </a:endParaRPr>
          </a:p>
          <a:p>
            <a:pPr marL="514350" indent="-514350">
              <a:buAutoNum type="alphaUcPeriod" startAt="2"/>
            </a:pPr>
            <a:r>
              <a:rPr lang="en-GB" sz="2800" dirty="0">
                <a:latin typeface="+mj-lt"/>
              </a:rPr>
              <a:t>Youth-led actions to stop climate change from happening</a:t>
            </a:r>
          </a:p>
          <a:p>
            <a:pPr marL="0" indent="0">
              <a:buNone/>
            </a:pPr>
            <a:endParaRPr lang="en-GB" sz="2800" dirty="0">
              <a:latin typeface="+mj-lt"/>
            </a:endParaRPr>
          </a:p>
          <a:p>
            <a:pPr marL="0" indent="0">
              <a:buNone/>
            </a:pPr>
            <a:r>
              <a:rPr lang="en-GB" sz="2800" dirty="0">
                <a:latin typeface="+mj-lt"/>
              </a:rPr>
              <a:t>				</a:t>
            </a:r>
          </a:p>
          <a:p>
            <a:pPr marL="0" indent="0">
              <a:buNone/>
            </a:pPr>
            <a:r>
              <a:rPr lang="en-GB" sz="2800" dirty="0">
                <a:latin typeface="+mj-lt"/>
              </a:rPr>
              <a:t>			BONUS POINT! Can you give an example? </a:t>
            </a:r>
          </a:p>
        </p:txBody>
      </p:sp>
      <p:pic>
        <p:nvPicPr>
          <p:cNvPr id="4" name="Picture 3"/>
          <p:cNvPicPr/>
          <p:nvPr/>
        </p:nvPicPr>
        <p:blipFill rotWithShape="1">
          <a:blip r:embed="rId2"/>
          <a:srcRect l="56005" t="24235" r="18070" b="30542"/>
          <a:stretch/>
        </p:blipFill>
        <p:spPr bwMode="auto">
          <a:xfrm>
            <a:off x="200144" y="4509120"/>
            <a:ext cx="1485900" cy="14573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9681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99826"/>
            <a:ext cx="8621713" cy="1143000"/>
          </a:xfrm>
        </p:spPr>
        <p:txBody>
          <a:bodyPr/>
          <a:lstStyle/>
          <a:p>
            <a:r>
              <a:rPr lang="en-GB" sz="3600" b="1" dirty="0">
                <a:solidFill>
                  <a:schemeClr val="tx1"/>
                </a:solidFill>
                <a:latin typeface="+mj-lt"/>
              </a:rPr>
              <a:t>Y-Adapt focuses on A..</a:t>
            </a:r>
          </a:p>
        </p:txBody>
      </p:sp>
      <p:sp>
        <p:nvSpPr>
          <p:cNvPr id="3" name="Content Placeholder 2"/>
          <p:cNvSpPr>
            <a:spLocks noGrp="1"/>
          </p:cNvSpPr>
          <p:nvPr>
            <p:ph idx="1"/>
          </p:nvPr>
        </p:nvSpPr>
        <p:spPr>
          <a:xfrm>
            <a:off x="228599" y="1907753"/>
            <a:ext cx="8621713" cy="4338638"/>
          </a:xfrm>
        </p:spPr>
        <p:txBody>
          <a:bodyPr/>
          <a:lstStyle/>
          <a:p>
            <a:pPr marL="514350" indent="-514350">
              <a:buAutoNum type="alphaUcPeriod"/>
            </a:pPr>
            <a:r>
              <a:rPr lang="en-GB" sz="2800" b="1" dirty="0">
                <a:solidFill>
                  <a:schemeClr val="accent6">
                    <a:lumMod val="75000"/>
                  </a:schemeClr>
                </a:solidFill>
                <a:latin typeface="+mj-lt"/>
              </a:rPr>
              <a:t>Youth-led actions to deal with the impacts of climate change</a:t>
            </a:r>
          </a:p>
          <a:p>
            <a:pPr marL="0" indent="0">
              <a:buNone/>
            </a:pPr>
            <a:endParaRPr lang="en-GB" sz="2800" dirty="0">
              <a:solidFill>
                <a:schemeClr val="accent6">
                  <a:lumMod val="75000"/>
                </a:schemeClr>
              </a:solidFill>
              <a:latin typeface="+mj-lt"/>
            </a:endParaRPr>
          </a:p>
          <a:p>
            <a:pPr marL="0" indent="0">
              <a:buNone/>
            </a:pPr>
            <a:r>
              <a:rPr lang="en-GB" sz="2800" dirty="0">
                <a:latin typeface="+mj-lt"/>
              </a:rPr>
              <a:t>	We call this youth led Climate Change Adaptation</a:t>
            </a:r>
          </a:p>
          <a:p>
            <a:pPr marL="0" indent="0">
              <a:buNone/>
            </a:pPr>
            <a:endParaRPr lang="en-GB" sz="2800" dirty="0">
              <a:latin typeface="+mj-lt"/>
            </a:endParaRPr>
          </a:p>
          <a:p>
            <a:pPr marL="0" indent="0">
              <a:buNone/>
            </a:pPr>
            <a:endParaRPr lang="en-GB" sz="2800" dirty="0">
              <a:latin typeface="+mj-lt"/>
            </a:endParaRPr>
          </a:p>
          <a:p>
            <a:pPr marL="0" indent="0">
              <a:buNone/>
            </a:pPr>
            <a:r>
              <a:rPr lang="en-GB" sz="2800" dirty="0">
                <a:latin typeface="+mj-lt"/>
              </a:rPr>
              <a:t>				</a:t>
            </a:r>
          </a:p>
          <a:p>
            <a:pPr marL="0" indent="0">
              <a:buNone/>
            </a:pPr>
            <a:r>
              <a:rPr lang="en-GB" sz="2800" dirty="0">
                <a:latin typeface="+mj-lt"/>
              </a:rPr>
              <a:t>			ANY EXAMPLES? </a:t>
            </a:r>
          </a:p>
        </p:txBody>
      </p:sp>
      <p:pic>
        <p:nvPicPr>
          <p:cNvPr id="4" name="Picture 3"/>
          <p:cNvPicPr/>
          <p:nvPr/>
        </p:nvPicPr>
        <p:blipFill rotWithShape="1">
          <a:blip r:embed="rId2"/>
          <a:srcRect l="56005" t="24235" r="18070" b="30542"/>
          <a:stretch/>
        </p:blipFill>
        <p:spPr bwMode="auto">
          <a:xfrm>
            <a:off x="200144" y="4509120"/>
            <a:ext cx="1485900" cy="14573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477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chemeClr val="tx1"/>
                </a:solidFill>
                <a:latin typeface="+mj-lt"/>
              </a:rPr>
              <a:t>Let’s tally the points…</a:t>
            </a:r>
          </a:p>
        </p:txBody>
      </p:sp>
      <p:sp>
        <p:nvSpPr>
          <p:cNvPr id="3" name="Content Placeholder 2"/>
          <p:cNvSpPr>
            <a:spLocks noGrp="1"/>
          </p:cNvSpPr>
          <p:nvPr>
            <p:ph idx="1"/>
          </p:nvPr>
        </p:nvSpPr>
        <p:spPr/>
        <p:txBody>
          <a:bodyPr/>
          <a:lstStyle/>
          <a:p>
            <a:endParaRPr lang="en-GB" sz="3600" b="1" dirty="0">
              <a:solidFill>
                <a:schemeClr val="accent6">
                  <a:lumMod val="75000"/>
                </a:schemeClr>
              </a:solidFill>
              <a:latin typeface="+mj-lt"/>
            </a:endParaRPr>
          </a:p>
          <a:p>
            <a:r>
              <a:rPr lang="en-GB" sz="3600" b="1" dirty="0">
                <a:solidFill>
                  <a:schemeClr val="accent6">
                    <a:lumMod val="75000"/>
                  </a:schemeClr>
                </a:solidFill>
                <a:latin typeface="+mj-lt"/>
              </a:rPr>
              <a:t>CONGRATULATIONS!</a:t>
            </a:r>
          </a:p>
          <a:p>
            <a:r>
              <a:rPr lang="en-US" sz="2800" dirty="0">
                <a:latin typeface="+mj-lt"/>
                <a:ea typeface="ＭＳ Ｐゴシック" pitchFamily="34" charset="-128"/>
                <a:cs typeface="Arial" charset="0"/>
              </a:rPr>
              <a:t>Winning team, you get a prize!</a:t>
            </a:r>
          </a:p>
          <a:p>
            <a:r>
              <a:rPr lang="en-US" sz="2800" dirty="0">
                <a:latin typeface="+mj-lt"/>
                <a:ea typeface="ＭＳ Ｐゴシック" pitchFamily="34" charset="-128"/>
                <a:cs typeface="Arial" charset="0"/>
              </a:rPr>
              <a:t>Everybody else, we hope you had fun whilst learning </a:t>
            </a:r>
            <a:r>
              <a:rPr lang="en-US" sz="2800" dirty="0">
                <a:latin typeface="+mj-lt"/>
                <a:ea typeface="ＭＳ Ｐゴシック" pitchFamily="34" charset="-128"/>
                <a:cs typeface="Arial" charset="0"/>
                <a:sym typeface="Wingdings" pitchFamily="2" charset="2"/>
              </a:rPr>
              <a:t>  Maybe the winning team will share their prize with you…</a:t>
            </a:r>
            <a:endParaRPr lang="en-US" sz="2800" dirty="0">
              <a:latin typeface="+mj-lt"/>
              <a:ea typeface="ＭＳ Ｐゴシック" pitchFamily="34" charset="-128"/>
              <a:cs typeface="Arial" charset="0"/>
            </a:endParaRPr>
          </a:p>
          <a:p>
            <a:endParaRPr lang="en-GB" dirty="0"/>
          </a:p>
        </p:txBody>
      </p:sp>
    </p:spTree>
    <p:extLst>
      <p:ext uri="{BB962C8B-B14F-4D97-AF65-F5344CB8AC3E}">
        <p14:creationId xmlns:p14="http://schemas.microsoft.com/office/powerpoint/2010/main" val="1062574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chemeClr val="tx1"/>
                </a:solidFill>
                <a:latin typeface="+mj-lt"/>
              </a:rPr>
              <a:t>References</a:t>
            </a:r>
          </a:p>
        </p:txBody>
      </p:sp>
      <p:sp>
        <p:nvSpPr>
          <p:cNvPr id="3" name="Content Placeholder 2"/>
          <p:cNvSpPr>
            <a:spLocks noGrp="1"/>
          </p:cNvSpPr>
          <p:nvPr>
            <p:ph idx="1"/>
          </p:nvPr>
        </p:nvSpPr>
        <p:spPr/>
        <p:txBody>
          <a:bodyPr/>
          <a:lstStyle/>
          <a:p>
            <a:r>
              <a:rPr lang="en-GB" sz="2000" dirty="0">
                <a:latin typeface="+mj-lt"/>
              </a:rPr>
              <a:t>IPCC (2014) AR5 Synthesis Report; </a:t>
            </a:r>
            <a:r>
              <a:rPr lang="en-GB" sz="2000" dirty="0">
                <a:latin typeface="+mj-lt"/>
                <a:hlinkClick r:id="rId2"/>
              </a:rPr>
              <a:t>https://www.ipcc.ch/pdf/assessment-report/ar5/syr/SYR_AR5_FINAL_full.pdf</a:t>
            </a:r>
            <a:r>
              <a:rPr lang="en-GB" sz="2000" dirty="0">
                <a:latin typeface="+mj-lt"/>
              </a:rPr>
              <a:t> </a:t>
            </a:r>
          </a:p>
          <a:p>
            <a:r>
              <a:rPr lang="en-GB" sz="2000" dirty="0">
                <a:latin typeface="+mj-lt"/>
              </a:rPr>
              <a:t>IPCC WGII (2014) Climate Change and the Ocean; </a:t>
            </a:r>
            <a:r>
              <a:rPr lang="en-GB" sz="2000" dirty="0">
                <a:latin typeface="+mj-lt"/>
                <a:hlinkClick r:id="rId3"/>
              </a:rPr>
              <a:t>https://www.ipcc.ch/report/ar5/wg2/docs/WGII-AR5_Oceans-Compendium.pdf</a:t>
            </a:r>
            <a:r>
              <a:rPr lang="en-GB" sz="2000" dirty="0">
                <a:latin typeface="+mj-lt"/>
              </a:rPr>
              <a:t> </a:t>
            </a:r>
          </a:p>
          <a:p>
            <a:pPr marL="0" indent="0">
              <a:buNone/>
            </a:pPr>
            <a:endParaRPr lang="en-GB" sz="2000" u="sng" dirty="0">
              <a:latin typeface="+mj-lt"/>
            </a:endParaRPr>
          </a:p>
          <a:p>
            <a:pPr marL="0" indent="0">
              <a:buNone/>
            </a:pPr>
            <a:endParaRPr lang="en-GB" sz="2000" u="sng" dirty="0">
              <a:latin typeface="+mj-lt"/>
            </a:endParaRPr>
          </a:p>
          <a:p>
            <a:pPr marL="0" indent="0">
              <a:buNone/>
            </a:pPr>
            <a:r>
              <a:rPr lang="en-GB" sz="2000" u="sng" dirty="0">
                <a:latin typeface="+mj-lt"/>
              </a:rPr>
              <a:t>Image accreditations</a:t>
            </a:r>
          </a:p>
          <a:p>
            <a:r>
              <a:rPr lang="en-GB" sz="2000" dirty="0">
                <a:latin typeface="+mj-lt"/>
              </a:rPr>
              <a:t>Raise Your Hand By Ahmed </a:t>
            </a:r>
            <a:r>
              <a:rPr lang="en-GB" sz="2000" dirty="0" err="1">
                <a:latin typeface="+mj-lt"/>
              </a:rPr>
              <a:t>Sagarwala</a:t>
            </a:r>
            <a:r>
              <a:rPr lang="en-GB" sz="2000" dirty="0">
                <a:latin typeface="+mj-lt"/>
              </a:rPr>
              <a:t>, CA, the Noun Project</a:t>
            </a:r>
          </a:p>
          <a:p>
            <a:r>
              <a:rPr lang="en-GB" sz="2000" dirty="0">
                <a:latin typeface="+mj-lt"/>
              </a:rPr>
              <a:t>Stopwatch by Musket, the Noun project</a:t>
            </a:r>
          </a:p>
          <a:p>
            <a:r>
              <a:rPr lang="en-GB" sz="2000" dirty="0">
                <a:latin typeface="+mj-lt"/>
              </a:rPr>
              <a:t>Pen and paper by Creative Stall from the Noun Project</a:t>
            </a:r>
          </a:p>
          <a:p>
            <a:r>
              <a:rPr lang="en-GB" sz="2000" dirty="0">
                <a:latin typeface="+mj-lt"/>
              </a:rPr>
              <a:t>Y-Adapt images</a:t>
            </a:r>
          </a:p>
          <a:p>
            <a:pPr marL="0" indent="0">
              <a:buNone/>
            </a:pPr>
            <a:endParaRPr lang="en-GB" sz="2000" dirty="0">
              <a:latin typeface="+mj-lt"/>
            </a:endParaRPr>
          </a:p>
        </p:txBody>
      </p:sp>
    </p:spTree>
    <p:extLst>
      <p:ext uri="{BB962C8B-B14F-4D97-AF65-F5344CB8AC3E}">
        <p14:creationId xmlns:p14="http://schemas.microsoft.com/office/powerpoint/2010/main" val="293965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solidFill>
            <a:srgbClr val="FFFFFF"/>
          </a:solidFill>
        </p:spPr>
        <p:txBody>
          <a:bodyPr/>
          <a:lstStyle/>
          <a:p>
            <a:r>
              <a:rPr lang="en-US" sz="3600" b="1" dirty="0">
                <a:solidFill>
                  <a:schemeClr val="tx1"/>
                </a:solidFill>
                <a:latin typeface="+mn-lt"/>
                <a:ea typeface="ＭＳ Ｐゴシック" pitchFamily="34" charset="-128"/>
                <a:cs typeface="Arial" charset="0"/>
              </a:rPr>
              <a:t>Scorekeeper</a:t>
            </a:r>
          </a:p>
        </p:txBody>
      </p:sp>
      <p:pic>
        <p:nvPicPr>
          <p:cNvPr id="5" name="Picture 4"/>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13282" t="10498" r="30268" b="12750"/>
          <a:stretch/>
        </p:blipFill>
        <p:spPr bwMode="auto">
          <a:xfrm>
            <a:off x="1907704" y="1800224"/>
            <a:ext cx="5184576" cy="4005040"/>
          </a:xfrm>
          <a:prstGeom prst="rect">
            <a:avLst/>
          </a:prstGeom>
          <a:ln/>
          <a:extLst>
            <a:ext uri="{53640926-AAD7-44D8-BBD7-CCE9431645EC}">
              <a14:shadowObscured xmlns:a14="http://schemas.microsoft.com/office/drawing/2010/main"/>
            </a:ext>
          </a:extLst>
        </p:spPr>
        <p:style>
          <a:lnRef idx="2">
            <a:schemeClr val="accent6"/>
          </a:lnRef>
          <a:fillRef idx="1">
            <a:schemeClr val="lt1"/>
          </a:fillRef>
          <a:effectRef idx="0">
            <a:schemeClr val="accent6"/>
          </a:effectRef>
          <a:fontRef idx="minor">
            <a:schemeClr val="dk1"/>
          </a:fontRef>
        </p:style>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solidFill>
            <a:srgbClr val="FFFFFF"/>
          </a:solidFill>
        </p:spPr>
        <p:txBody>
          <a:bodyPr/>
          <a:lstStyle/>
          <a:p>
            <a:r>
              <a:rPr lang="en-US" sz="3600" b="1" dirty="0">
                <a:solidFill>
                  <a:schemeClr val="tx1"/>
                </a:solidFill>
                <a:latin typeface="+mj-lt"/>
                <a:ea typeface="ＭＳ Ｐゴシック" pitchFamily="34" charset="-128"/>
                <a:cs typeface="Arial" charset="0"/>
              </a:rPr>
              <a:t>Rules</a:t>
            </a:r>
          </a:p>
        </p:txBody>
      </p:sp>
      <p:sp>
        <p:nvSpPr>
          <p:cNvPr id="21506" name="Content Placeholder 2"/>
          <p:cNvSpPr>
            <a:spLocks noGrp="1"/>
          </p:cNvSpPr>
          <p:nvPr>
            <p:ph idx="1"/>
          </p:nvPr>
        </p:nvSpPr>
        <p:spPr>
          <a:xfrm>
            <a:off x="685800" y="1554163"/>
            <a:ext cx="7772400" cy="3962400"/>
          </a:xfrm>
          <a:solidFill>
            <a:srgbClr val="FFFFFF"/>
          </a:solidFill>
        </p:spPr>
        <p:txBody>
          <a:bodyPr/>
          <a:lstStyle/>
          <a:p>
            <a:r>
              <a:rPr lang="en-US" sz="2800" dirty="0">
                <a:latin typeface="+mj-lt"/>
                <a:ea typeface="ＭＳ Ｐゴシック" pitchFamily="34" charset="-128"/>
                <a:cs typeface="Arial" charset="0"/>
              </a:rPr>
              <a:t>Two minutes maximum to answer a question</a:t>
            </a:r>
          </a:p>
          <a:p>
            <a:r>
              <a:rPr lang="en-US" sz="2800" dirty="0">
                <a:latin typeface="+mj-lt"/>
                <a:ea typeface="ＭＳ Ｐゴシック" pitchFamily="34" charset="-128"/>
                <a:cs typeface="Arial" charset="0"/>
              </a:rPr>
              <a:t>If it is answered correctly, the team gets a point</a:t>
            </a:r>
          </a:p>
          <a:p>
            <a:r>
              <a:rPr lang="en-US" sz="2800" dirty="0">
                <a:latin typeface="+mj-lt"/>
                <a:ea typeface="ＭＳ Ｐゴシック" pitchFamily="34" charset="-128"/>
                <a:cs typeface="Arial" charset="0"/>
              </a:rPr>
              <a:t>If the team answers incorrectly or it takes too long, the next team gets a chance to answer</a:t>
            </a:r>
          </a:p>
          <a:p>
            <a:r>
              <a:rPr lang="en-US" sz="2800" dirty="0">
                <a:latin typeface="+mj-lt"/>
                <a:ea typeface="ＭＳ Ｐゴシック" pitchFamily="34" charset="-128"/>
                <a:cs typeface="Arial" charset="0"/>
              </a:rPr>
              <a:t>Each team needs a pen and paper</a:t>
            </a:r>
          </a:p>
          <a:p>
            <a:r>
              <a:rPr lang="en-US" sz="2800" dirty="0">
                <a:latin typeface="+mj-lt"/>
                <a:ea typeface="ＭＳ Ｐゴシック" pitchFamily="34" charset="-128"/>
                <a:cs typeface="Arial" charset="0"/>
              </a:rPr>
              <a:t>The team with most points wins the prize!</a:t>
            </a:r>
          </a:p>
          <a:p>
            <a:endParaRPr lang="en-US" sz="2800" dirty="0">
              <a:latin typeface="+mj-lt"/>
              <a:ea typeface="ＭＳ Ｐゴシック" pitchFamily="34" charset="-128"/>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p:cNvSpPr>
          <p:nvPr>
            <p:ph type="ctrTitle"/>
          </p:nvPr>
        </p:nvSpPr>
        <p:spPr>
          <a:xfrm>
            <a:off x="685800" y="692696"/>
            <a:ext cx="7799388" cy="1584176"/>
          </a:xfrm>
        </p:spPr>
        <p:txBody>
          <a:bodyPr/>
          <a:lstStyle/>
          <a:p>
            <a:r>
              <a:rPr lang="en-US" sz="3600" b="1" dirty="0">
                <a:solidFill>
                  <a:schemeClr val="tx1"/>
                </a:solidFill>
                <a:latin typeface="+mj-lt"/>
                <a:ea typeface="ＭＳ Ｐゴシック" pitchFamily="34" charset="-128"/>
                <a:cs typeface="Arial" charset="0"/>
              </a:rPr>
              <a:t>Ready?! </a:t>
            </a:r>
            <a:br>
              <a:rPr lang="en-US" sz="3600" b="1" dirty="0">
                <a:solidFill>
                  <a:schemeClr val="tx1"/>
                </a:solidFill>
                <a:latin typeface="+mj-lt"/>
                <a:ea typeface="ＭＳ Ｐゴシック" pitchFamily="34" charset="-128"/>
                <a:cs typeface="Arial" charset="0"/>
              </a:rPr>
            </a:br>
            <a:r>
              <a:rPr lang="en-US" sz="3600" b="1" dirty="0">
                <a:solidFill>
                  <a:schemeClr val="tx1"/>
                </a:solidFill>
                <a:latin typeface="+mj-lt"/>
                <a:cs typeface="Arial" pitchFamily="34" charset="0"/>
              </a:rPr>
              <a:t>We’ll start with a question for all the teams…</a:t>
            </a:r>
            <a:br>
              <a:rPr lang="en-US" sz="3600" b="1" dirty="0">
                <a:solidFill>
                  <a:schemeClr val="tx1"/>
                </a:solidFill>
                <a:latin typeface="+mj-lt"/>
                <a:cs typeface="Arial" pitchFamily="34" charset="0"/>
              </a:rPr>
            </a:br>
            <a:endParaRPr lang="en-US" sz="3600" b="1" dirty="0">
              <a:solidFill>
                <a:schemeClr val="tx1"/>
              </a:solidFill>
              <a:latin typeface="+mj-lt"/>
              <a:ea typeface="ＭＳ Ｐゴシック" pitchFamily="34" charset="-128"/>
              <a:cs typeface="Arial" charset="0"/>
            </a:endParaRPr>
          </a:p>
        </p:txBody>
      </p:sp>
      <p:sp>
        <p:nvSpPr>
          <p:cNvPr id="23555" name="Subtitle 4"/>
          <p:cNvSpPr>
            <a:spLocks noGrp="1"/>
          </p:cNvSpPr>
          <p:nvPr>
            <p:ph type="subTitle" idx="1"/>
          </p:nvPr>
        </p:nvSpPr>
        <p:spPr>
          <a:xfrm>
            <a:off x="685800" y="2420888"/>
            <a:ext cx="5110336" cy="3447832"/>
          </a:xfrm>
        </p:spPr>
        <p:txBody>
          <a:bodyPr rtlCol="0">
            <a:noAutofit/>
          </a:bodyPr>
          <a:lstStyle/>
          <a:p>
            <a:pPr marL="457200" indent="-457200" algn="l" fontAlgn="auto">
              <a:spcAft>
                <a:spcPts val="0"/>
              </a:spcAft>
              <a:buFont typeface="Arial" panose="020B0604020202020204" pitchFamily="34" charset="0"/>
              <a:buChar char="•"/>
              <a:defRPr/>
            </a:pPr>
            <a:r>
              <a:rPr lang="en-US" sz="2800" dirty="0">
                <a:solidFill>
                  <a:schemeClr val="tx1"/>
                </a:solidFill>
                <a:latin typeface="+mj-lt"/>
                <a:ea typeface="+mn-ea"/>
                <a:cs typeface="Arial" pitchFamily="34" charset="0"/>
              </a:rPr>
              <a:t>Raise your hand and shout your team name when you’re ready to answer</a:t>
            </a:r>
          </a:p>
          <a:p>
            <a:pPr marL="457200" indent="-457200" algn="l" fontAlgn="auto">
              <a:spcAft>
                <a:spcPts val="0"/>
              </a:spcAft>
              <a:buFont typeface="Arial" panose="020B0604020202020204" pitchFamily="34" charset="0"/>
              <a:buChar char="•"/>
              <a:defRPr/>
            </a:pPr>
            <a:r>
              <a:rPr lang="en-US" sz="2800" dirty="0">
                <a:solidFill>
                  <a:schemeClr val="tx1"/>
                </a:solidFill>
                <a:latin typeface="+mj-lt"/>
                <a:ea typeface="+mn-ea"/>
                <a:cs typeface="Arial" pitchFamily="34" charset="0"/>
              </a:rPr>
              <a:t>The first team to give the correct answer wins a point!</a:t>
            </a:r>
          </a:p>
          <a:p>
            <a:pPr marL="457200" indent="-457200" algn="l" fontAlgn="auto">
              <a:spcAft>
                <a:spcPts val="0"/>
              </a:spcAft>
              <a:buFont typeface="Arial" panose="020B0604020202020204" pitchFamily="34" charset="0"/>
              <a:buChar char="•"/>
              <a:defRPr/>
            </a:pPr>
            <a:r>
              <a:rPr lang="en-US" sz="2800" b="1" dirty="0">
                <a:solidFill>
                  <a:schemeClr val="tx1"/>
                </a:solidFill>
                <a:latin typeface="+mj-lt"/>
                <a:cs typeface="Arial" pitchFamily="34" charset="0"/>
              </a:rPr>
              <a:t>Match the following terms with the correct definitions…</a:t>
            </a:r>
          </a:p>
          <a:p>
            <a:pPr marL="457200" indent="-457200" algn="l" fontAlgn="auto">
              <a:spcAft>
                <a:spcPts val="0"/>
              </a:spcAft>
              <a:buFont typeface="Arial" panose="020B0604020202020204" pitchFamily="34" charset="0"/>
              <a:buChar char="•"/>
              <a:defRPr/>
            </a:pPr>
            <a:endParaRPr lang="en-US" sz="2800" dirty="0">
              <a:solidFill>
                <a:schemeClr val="tx1"/>
              </a:solidFill>
              <a:latin typeface="+mj-lt"/>
              <a:ea typeface="+mn-ea"/>
              <a:cs typeface="Arial" pitchFamily="34" charset="0"/>
            </a:endParaRPr>
          </a:p>
        </p:txBody>
      </p:sp>
      <p:pic>
        <p:nvPicPr>
          <p:cNvPr id="5" name="Picture 4"/>
          <p:cNvPicPr/>
          <p:nvPr/>
        </p:nvPicPr>
        <p:blipFill rotWithShape="1">
          <a:blip r:embed="rId2"/>
          <a:srcRect l="40385" t="8571" r="36018" b="22561"/>
          <a:stretch/>
        </p:blipFill>
        <p:spPr bwMode="auto">
          <a:xfrm>
            <a:off x="6228184" y="2435608"/>
            <a:ext cx="2016224" cy="3013894"/>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p:txBody>
          <a:bodyPr/>
          <a:lstStyle/>
          <a:p>
            <a:r>
              <a:rPr lang="en-US" sz="3600" b="1" dirty="0">
                <a:solidFill>
                  <a:schemeClr val="tx1"/>
                </a:solidFill>
                <a:latin typeface="+mj-lt"/>
                <a:ea typeface="ＭＳ Ｐゴシック" pitchFamily="34" charset="-128"/>
                <a:cs typeface="Arial" charset="0"/>
              </a:rPr>
              <a:t>Match the term with the definition</a:t>
            </a:r>
          </a:p>
        </p:txBody>
      </p:sp>
      <p:sp>
        <p:nvSpPr>
          <p:cNvPr id="47106" name="Text Placeholder 4"/>
          <p:cNvSpPr>
            <a:spLocks noGrp="1"/>
          </p:cNvSpPr>
          <p:nvPr>
            <p:ph type="body" idx="4294967295"/>
          </p:nvPr>
        </p:nvSpPr>
        <p:spPr>
          <a:xfrm>
            <a:off x="663575" y="1290638"/>
            <a:ext cx="3657600" cy="730250"/>
          </a:xfrm>
        </p:spPr>
        <p:txBody>
          <a:bodyPr anchor="b"/>
          <a:lstStyle/>
          <a:p>
            <a:pPr marL="0" indent="0">
              <a:buFont typeface="Arial" charset="0"/>
              <a:buNone/>
            </a:pPr>
            <a:r>
              <a:rPr lang="en-US" sz="2800" b="1" dirty="0">
                <a:latin typeface="+mj-lt"/>
                <a:ea typeface="ＭＳ Ｐゴシック" pitchFamily="34" charset="-128"/>
                <a:cs typeface="Arial" charset="0"/>
              </a:rPr>
              <a:t>Term	</a:t>
            </a:r>
          </a:p>
        </p:txBody>
      </p:sp>
      <p:sp>
        <p:nvSpPr>
          <p:cNvPr id="47107" name="Rectangle 3"/>
          <p:cNvSpPr>
            <a:spLocks noGrp="1" noChangeArrowheads="1"/>
          </p:cNvSpPr>
          <p:nvPr>
            <p:ph sz="half" idx="4294967295"/>
          </p:nvPr>
        </p:nvSpPr>
        <p:spPr>
          <a:xfrm>
            <a:off x="323850" y="2106613"/>
            <a:ext cx="3657600" cy="3328987"/>
          </a:xfrm>
        </p:spPr>
        <p:txBody>
          <a:bodyPr/>
          <a:lstStyle/>
          <a:p>
            <a:r>
              <a:rPr lang="en-US" sz="2400" b="1" dirty="0">
                <a:solidFill>
                  <a:schemeClr val="accent6">
                    <a:lumMod val="75000"/>
                  </a:schemeClr>
                </a:solidFill>
                <a:latin typeface="+mj-lt"/>
                <a:ea typeface="ＭＳ Ｐゴシック" pitchFamily="34" charset="-128"/>
                <a:cs typeface="Arial" charset="0"/>
              </a:rPr>
              <a:t>Weather</a:t>
            </a:r>
          </a:p>
          <a:p>
            <a:endParaRPr lang="en-US" sz="2400" b="1" dirty="0">
              <a:solidFill>
                <a:schemeClr val="accent6">
                  <a:lumMod val="75000"/>
                </a:schemeClr>
              </a:solidFill>
              <a:latin typeface="+mj-lt"/>
              <a:ea typeface="ＭＳ Ｐゴシック" pitchFamily="34" charset="-128"/>
              <a:cs typeface="Arial" charset="0"/>
            </a:endParaRPr>
          </a:p>
          <a:p>
            <a:r>
              <a:rPr lang="en-US" sz="2400" b="1" dirty="0">
                <a:solidFill>
                  <a:schemeClr val="accent6">
                    <a:lumMod val="75000"/>
                  </a:schemeClr>
                </a:solidFill>
                <a:latin typeface="+mj-lt"/>
                <a:ea typeface="ＭＳ Ｐゴシック" pitchFamily="34" charset="-128"/>
                <a:cs typeface="Arial" charset="0"/>
              </a:rPr>
              <a:t>Climate</a:t>
            </a:r>
          </a:p>
          <a:p>
            <a:pPr marL="0" indent="0">
              <a:buNone/>
            </a:pPr>
            <a:endParaRPr lang="en-US" sz="2400" b="1" dirty="0">
              <a:solidFill>
                <a:schemeClr val="accent6">
                  <a:lumMod val="75000"/>
                </a:schemeClr>
              </a:solidFill>
              <a:latin typeface="+mj-lt"/>
              <a:ea typeface="ＭＳ Ｐゴシック" pitchFamily="34" charset="-128"/>
              <a:cs typeface="Arial" charset="0"/>
            </a:endParaRPr>
          </a:p>
          <a:p>
            <a:r>
              <a:rPr lang="en-US" sz="2400" b="1" dirty="0">
                <a:solidFill>
                  <a:schemeClr val="accent6">
                    <a:lumMod val="75000"/>
                  </a:schemeClr>
                </a:solidFill>
                <a:latin typeface="+mj-lt"/>
                <a:ea typeface="ＭＳ Ｐゴシック" pitchFamily="34" charset="-128"/>
                <a:cs typeface="Arial" charset="0"/>
              </a:rPr>
              <a:t>Climate change</a:t>
            </a:r>
            <a:endParaRPr lang="en-US" sz="2400" b="1" i="1" dirty="0">
              <a:solidFill>
                <a:schemeClr val="accent6">
                  <a:lumMod val="75000"/>
                </a:schemeClr>
              </a:solidFill>
              <a:latin typeface="+mj-lt"/>
              <a:ea typeface="ＭＳ Ｐゴシック" pitchFamily="34" charset="-128"/>
              <a:cs typeface="Arial" charset="0"/>
            </a:endParaRPr>
          </a:p>
          <a:p>
            <a:endParaRPr lang="en-US" sz="2400" b="1" dirty="0">
              <a:latin typeface="Arial" charset="0"/>
              <a:ea typeface="ＭＳ Ｐゴシック" pitchFamily="34" charset="-128"/>
              <a:cs typeface="Arial" charset="0"/>
            </a:endParaRPr>
          </a:p>
        </p:txBody>
      </p:sp>
      <p:sp>
        <p:nvSpPr>
          <p:cNvPr id="47108" name="Text Placeholder 5"/>
          <p:cNvSpPr>
            <a:spLocks noGrp="1"/>
          </p:cNvSpPr>
          <p:nvPr>
            <p:ph type="body" sz="quarter" idx="4294967295"/>
          </p:nvPr>
        </p:nvSpPr>
        <p:spPr>
          <a:xfrm>
            <a:off x="4217988" y="1273175"/>
            <a:ext cx="3657600" cy="730250"/>
          </a:xfrm>
        </p:spPr>
        <p:txBody>
          <a:bodyPr anchor="b"/>
          <a:lstStyle/>
          <a:p>
            <a:pPr marL="0" indent="0">
              <a:buFont typeface="Arial" charset="0"/>
              <a:buNone/>
            </a:pPr>
            <a:r>
              <a:rPr lang="en-US" sz="2800" b="1" dirty="0">
                <a:latin typeface="+mj-lt"/>
                <a:ea typeface="ＭＳ Ｐゴシック" pitchFamily="34" charset="-128"/>
                <a:cs typeface="Arial" charset="0"/>
              </a:rPr>
              <a:t>Definition</a:t>
            </a:r>
          </a:p>
        </p:txBody>
      </p:sp>
      <p:sp>
        <p:nvSpPr>
          <p:cNvPr id="47109" name="Content Placeholder 6"/>
          <p:cNvSpPr>
            <a:spLocks noGrp="1"/>
          </p:cNvSpPr>
          <p:nvPr>
            <p:ph sz="quarter" idx="4294967295"/>
          </p:nvPr>
        </p:nvSpPr>
        <p:spPr>
          <a:xfrm>
            <a:off x="3770313" y="2187575"/>
            <a:ext cx="4783137" cy="4049713"/>
          </a:xfrm>
        </p:spPr>
        <p:txBody>
          <a:bodyPr/>
          <a:lstStyle/>
          <a:p>
            <a:pPr>
              <a:lnSpc>
                <a:spcPct val="80000"/>
              </a:lnSpc>
              <a:spcAft>
                <a:spcPct val="40000"/>
              </a:spcAft>
            </a:pPr>
            <a:r>
              <a:rPr lang="en-US" sz="2400" dirty="0">
                <a:latin typeface="+mj-lt"/>
                <a:ea typeface="ＭＳ Ｐゴシック" pitchFamily="34" charset="-128"/>
                <a:cs typeface="Arial" charset="0"/>
              </a:rPr>
              <a:t>Refers to </a:t>
            </a:r>
            <a:r>
              <a:rPr lang="en-US" sz="2400" b="1" i="1" dirty="0">
                <a:latin typeface="+mj-lt"/>
                <a:ea typeface="ＭＳ Ｐゴシック" pitchFamily="34" charset="-128"/>
                <a:cs typeface="Arial" charset="0"/>
              </a:rPr>
              <a:t>average weather conditions over a long period of time </a:t>
            </a:r>
            <a:r>
              <a:rPr lang="en-US" sz="2400" dirty="0">
                <a:latin typeface="+mj-lt"/>
                <a:ea typeface="ＭＳ Ｐゴシック" pitchFamily="34" charset="-128"/>
                <a:cs typeface="Arial" charset="0"/>
              </a:rPr>
              <a:t>(30+ years).</a:t>
            </a:r>
          </a:p>
          <a:p>
            <a:pPr>
              <a:lnSpc>
                <a:spcPct val="80000"/>
              </a:lnSpc>
              <a:spcAft>
                <a:spcPct val="40000"/>
              </a:spcAft>
            </a:pPr>
            <a:r>
              <a:rPr lang="en-US" sz="2400" dirty="0">
                <a:latin typeface="+mj-lt"/>
                <a:ea typeface="ＭＳ Ｐゴシック" pitchFamily="34" charset="-128"/>
                <a:cs typeface="Arial" charset="0"/>
              </a:rPr>
              <a:t>Refers to conditions like rain, temperature and wind </a:t>
            </a:r>
            <a:r>
              <a:rPr lang="en-US" sz="2400" b="1" i="1" dirty="0">
                <a:latin typeface="+mj-lt"/>
                <a:ea typeface="ＭＳ Ｐゴシック" pitchFamily="34" charset="-128"/>
                <a:cs typeface="Arial" charset="0"/>
              </a:rPr>
              <a:t>over hours to days</a:t>
            </a:r>
            <a:r>
              <a:rPr lang="en-US" sz="2400" dirty="0">
                <a:latin typeface="+mj-lt"/>
                <a:ea typeface="ＭＳ Ｐゴシック" pitchFamily="34" charset="-128"/>
                <a:cs typeface="Arial" charset="0"/>
              </a:rPr>
              <a:t>.</a:t>
            </a:r>
          </a:p>
          <a:p>
            <a:pPr>
              <a:lnSpc>
                <a:spcPct val="80000"/>
              </a:lnSpc>
              <a:spcAft>
                <a:spcPct val="40000"/>
              </a:spcAft>
            </a:pPr>
            <a:r>
              <a:rPr lang="en-US" sz="2400" dirty="0">
                <a:latin typeface="+mj-lt"/>
                <a:ea typeface="ＭＳ Ｐゴシック" pitchFamily="34" charset="-128"/>
                <a:cs typeface="Arial" charset="0"/>
              </a:rPr>
              <a:t>Refers to a statistically significant </a:t>
            </a:r>
            <a:r>
              <a:rPr lang="en-US" sz="2400" b="1" i="1" dirty="0">
                <a:latin typeface="+mj-lt"/>
                <a:ea typeface="ＭＳ Ｐゴシック" pitchFamily="34" charset="-128"/>
                <a:cs typeface="Arial" charset="0"/>
              </a:rPr>
              <a:t>change</a:t>
            </a:r>
            <a:r>
              <a:rPr lang="en-US" sz="2400" dirty="0">
                <a:latin typeface="+mj-lt"/>
                <a:ea typeface="ＭＳ Ｐゴシック" pitchFamily="34" charset="-128"/>
                <a:cs typeface="Arial" charset="0"/>
              </a:rPr>
              <a:t> in the state of the </a:t>
            </a:r>
            <a:r>
              <a:rPr lang="en-US" sz="2400" i="1" dirty="0">
                <a:latin typeface="+mj-lt"/>
                <a:ea typeface="ＭＳ Ｐゴシック" pitchFamily="34" charset="-128"/>
                <a:cs typeface="Arial" charset="0"/>
              </a:rPr>
              <a:t>climate (or average weather</a:t>
            </a:r>
            <a:r>
              <a:rPr lang="en-US" sz="2400" b="1" i="1" dirty="0">
                <a:latin typeface="+mj-lt"/>
                <a:ea typeface="ＭＳ Ｐゴシック" pitchFamily="34" charset="-128"/>
                <a:cs typeface="Arial" charset="0"/>
              </a:rPr>
              <a:t>) that persists for an extended period of time (decades or longer).</a:t>
            </a:r>
            <a:endParaRPr lang="en-US" sz="2400" b="1" dirty="0">
              <a:latin typeface="+mj-lt"/>
              <a:ea typeface="ＭＳ Ｐゴシック" pitchFamily="34" charset="-128"/>
              <a:cs typeface="Arial" charset="0"/>
            </a:endParaRPr>
          </a:p>
        </p:txBody>
      </p:sp>
    </p:spTree>
    <p:extLst>
      <p:ext uri="{BB962C8B-B14F-4D97-AF65-F5344CB8AC3E}">
        <p14:creationId xmlns:p14="http://schemas.microsoft.com/office/powerpoint/2010/main" val="3103359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chemeClr val="tx1"/>
                </a:solidFill>
                <a:latin typeface="+mj-lt"/>
              </a:rPr>
              <a:t>The answer 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4942070"/>
              </p:ext>
            </p:extLst>
          </p:nvPr>
        </p:nvGraphicFramePr>
        <p:xfrm>
          <a:off x="228600" y="1600200"/>
          <a:ext cx="8621712" cy="3627120"/>
        </p:xfrm>
        <a:graphic>
          <a:graphicData uri="http://schemas.openxmlformats.org/drawingml/2006/table">
            <a:tbl>
              <a:tblPr firstRow="1" bandRow="1">
                <a:tableStyleId>{93296810-A885-4BE3-A3E7-6D5BEEA58F35}</a:tableStyleId>
              </a:tblPr>
              <a:tblGrid>
                <a:gridCol w="2873904">
                  <a:extLst>
                    <a:ext uri="{9D8B030D-6E8A-4147-A177-3AD203B41FA5}">
                      <a16:colId xmlns:a16="http://schemas.microsoft.com/office/drawing/2014/main" val="20000"/>
                    </a:ext>
                  </a:extLst>
                </a:gridCol>
                <a:gridCol w="2873904">
                  <a:extLst>
                    <a:ext uri="{9D8B030D-6E8A-4147-A177-3AD203B41FA5}">
                      <a16:colId xmlns:a16="http://schemas.microsoft.com/office/drawing/2014/main" val="20001"/>
                    </a:ext>
                  </a:extLst>
                </a:gridCol>
                <a:gridCol w="2873904">
                  <a:extLst>
                    <a:ext uri="{9D8B030D-6E8A-4147-A177-3AD203B41FA5}">
                      <a16:colId xmlns:a16="http://schemas.microsoft.com/office/drawing/2014/main" val="20002"/>
                    </a:ext>
                  </a:extLst>
                </a:gridCol>
              </a:tblGrid>
              <a:tr h="370840">
                <a:tc>
                  <a:txBody>
                    <a:bodyPr/>
                    <a:lstStyle/>
                    <a:p>
                      <a:r>
                        <a:rPr lang="en-GB" sz="2800" dirty="0"/>
                        <a:t>Weather</a:t>
                      </a:r>
                    </a:p>
                  </a:txBody>
                  <a:tcPr/>
                </a:tc>
                <a:tc>
                  <a:txBody>
                    <a:bodyPr/>
                    <a:lstStyle/>
                    <a:p>
                      <a:r>
                        <a:rPr lang="en-GB" sz="2800" dirty="0"/>
                        <a:t>Climate</a:t>
                      </a:r>
                    </a:p>
                  </a:txBody>
                  <a:tcPr/>
                </a:tc>
                <a:tc>
                  <a:txBody>
                    <a:bodyPr/>
                    <a:lstStyle/>
                    <a:p>
                      <a:r>
                        <a:rPr lang="en-GB" sz="2800" dirty="0"/>
                        <a:t>Climate Change</a:t>
                      </a:r>
                    </a:p>
                  </a:txBody>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normalizeH="0" baseline="0" dirty="0">
                          <a:ln>
                            <a:noFill/>
                          </a:ln>
                          <a:solidFill>
                            <a:schemeClr val="tx1"/>
                          </a:solidFill>
                          <a:effectLst/>
                          <a:latin typeface="+mn-lt"/>
                          <a:ea typeface="ＭＳ Ｐゴシック" charset="-128"/>
                          <a:cs typeface="Arial" pitchFamily="34" charset="0"/>
                        </a:rPr>
                        <a:t>Refers to conditions like rain, temperature and wind </a:t>
                      </a:r>
                      <a:r>
                        <a:rPr kumimoji="0" lang="en-US" sz="2200" b="1" i="1" u="none" strike="noStrike" kern="1200" cap="none" normalizeH="0" baseline="0" dirty="0">
                          <a:ln>
                            <a:noFill/>
                          </a:ln>
                          <a:solidFill>
                            <a:schemeClr val="tx1"/>
                          </a:solidFill>
                          <a:effectLst/>
                          <a:latin typeface="+mn-lt"/>
                          <a:ea typeface="ＭＳ Ｐゴシック" charset="-128"/>
                          <a:cs typeface="Arial" pitchFamily="34" charset="0"/>
                        </a:rPr>
                        <a:t>over hours to days</a:t>
                      </a:r>
                      <a:r>
                        <a:rPr kumimoji="0" lang="en-US" sz="2200" b="0" i="0" u="none" strike="noStrike" kern="1200" cap="none" normalizeH="0" baseline="0" dirty="0">
                          <a:ln>
                            <a:noFill/>
                          </a:ln>
                          <a:solidFill>
                            <a:schemeClr val="tx1"/>
                          </a:solidFill>
                          <a:effectLst/>
                          <a:latin typeface="+mn-lt"/>
                          <a:ea typeface="ＭＳ Ｐゴシック" charset="-128"/>
                          <a:cs typeface="Arial" pitchFamily="34" charset="0"/>
                        </a:rPr>
                        <a:t>.</a:t>
                      </a:r>
                    </a:p>
                    <a:p>
                      <a:endParaRPr lang="en-GB"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normalizeH="0" baseline="0" dirty="0">
                          <a:ln>
                            <a:noFill/>
                          </a:ln>
                          <a:solidFill>
                            <a:schemeClr val="tx1"/>
                          </a:solidFill>
                          <a:effectLst/>
                          <a:latin typeface="+mn-lt"/>
                          <a:ea typeface="ＭＳ Ｐゴシック" charset="-128"/>
                          <a:cs typeface="Arial" pitchFamily="34" charset="0"/>
                        </a:rPr>
                        <a:t>Refers to </a:t>
                      </a:r>
                      <a:r>
                        <a:rPr kumimoji="0" lang="en-US" sz="2200" b="1" i="1" u="none" strike="noStrike" kern="1200" cap="none" normalizeH="0" baseline="0" dirty="0">
                          <a:ln>
                            <a:noFill/>
                          </a:ln>
                          <a:solidFill>
                            <a:schemeClr val="tx1"/>
                          </a:solidFill>
                          <a:effectLst/>
                          <a:latin typeface="+mn-lt"/>
                          <a:ea typeface="ＭＳ Ｐゴシック" charset="-128"/>
                          <a:cs typeface="Arial" pitchFamily="34" charset="0"/>
                        </a:rPr>
                        <a:t>average weather conditions over a long period of time </a:t>
                      </a:r>
                      <a:r>
                        <a:rPr kumimoji="0" lang="en-US" sz="2200" b="0" i="0" u="none" strike="noStrike" kern="1200" cap="none" normalizeH="0" baseline="0" dirty="0">
                          <a:ln>
                            <a:noFill/>
                          </a:ln>
                          <a:solidFill>
                            <a:schemeClr val="tx1"/>
                          </a:solidFill>
                          <a:effectLst/>
                          <a:latin typeface="+mn-lt"/>
                          <a:ea typeface="ＭＳ Ｐゴシック" charset="-128"/>
                          <a:cs typeface="Arial" pitchFamily="34" charset="0"/>
                        </a:rPr>
                        <a:t>(30+ years).</a:t>
                      </a:r>
                    </a:p>
                    <a:p>
                      <a:endParaRPr lang="en-GB"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normalizeH="0" baseline="0" dirty="0">
                          <a:ln>
                            <a:noFill/>
                          </a:ln>
                          <a:solidFill>
                            <a:schemeClr val="tx1"/>
                          </a:solidFill>
                          <a:effectLst/>
                          <a:latin typeface="+mn-lt"/>
                          <a:ea typeface="ＭＳ Ｐゴシック" charset="-128"/>
                          <a:cs typeface="Arial" pitchFamily="34" charset="0"/>
                        </a:rPr>
                        <a:t>Refers to a statistically significant </a:t>
                      </a:r>
                      <a:r>
                        <a:rPr kumimoji="0" lang="en-US" sz="2200" b="1" i="1" u="none" strike="noStrike" kern="1200" cap="none" normalizeH="0" baseline="0" dirty="0">
                          <a:ln>
                            <a:noFill/>
                          </a:ln>
                          <a:solidFill>
                            <a:schemeClr val="tx1"/>
                          </a:solidFill>
                          <a:effectLst/>
                          <a:latin typeface="+mn-lt"/>
                          <a:ea typeface="ＭＳ Ｐゴシック" charset="-128"/>
                          <a:cs typeface="Arial" pitchFamily="34" charset="0"/>
                        </a:rPr>
                        <a:t>change</a:t>
                      </a:r>
                      <a:r>
                        <a:rPr kumimoji="0" lang="en-US" sz="2200" b="0" i="0" u="none" strike="noStrike" kern="1200" cap="none" normalizeH="0" baseline="0" dirty="0">
                          <a:ln>
                            <a:noFill/>
                          </a:ln>
                          <a:solidFill>
                            <a:schemeClr val="tx1"/>
                          </a:solidFill>
                          <a:effectLst/>
                          <a:latin typeface="+mn-lt"/>
                          <a:ea typeface="ＭＳ Ｐゴシック" charset="-128"/>
                          <a:cs typeface="Arial" pitchFamily="34" charset="0"/>
                        </a:rPr>
                        <a:t> in the state of the </a:t>
                      </a:r>
                      <a:r>
                        <a:rPr kumimoji="0" lang="en-US" sz="2200" b="0" i="1" u="none" strike="noStrike" kern="1200" cap="none" normalizeH="0" baseline="0" dirty="0">
                          <a:ln>
                            <a:noFill/>
                          </a:ln>
                          <a:solidFill>
                            <a:schemeClr val="tx1"/>
                          </a:solidFill>
                          <a:effectLst/>
                          <a:latin typeface="+mn-lt"/>
                          <a:ea typeface="ＭＳ Ｐゴシック" charset="-128"/>
                          <a:cs typeface="Arial" pitchFamily="34" charset="0"/>
                        </a:rPr>
                        <a:t>climate (or average weather</a:t>
                      </a:r>
                      <a:r>
                        <a:rPr kumimoji="0" lang="en-US" sz="2200" b="1" i="1" u="none" strike="noStrike" kern="1200" cap="none" normalizeH="0" baseline="0" dirty="0">
                          <a:ln>
                            <a:noFill/>
                          </a:ln>
                          <a:solidFill>
                            <a:schemeClr val="tx1"/>
                          </a:solidFill>
                          <a:effectLst/>
                          <a:latin typeface="+mn-lt"/>
                          <a:ea typeface="ＭＳ Ｐゴシック" charset="-128"/>
                          <a:cs typeface="Arial" pitchFamily="34" charset="0"/>
                        </a:rPr>
                        <a:t>) that persists for an extended period of time (decades or longer).</a:t>
                      </a:r>
                      <a:endParaRPr kumimoji="0" lang="en-US" sz="2200" b="1" i="0" u="none" strike="noStrike" kern="1200" cap="none" normalizeH="0" baseline="0" dirty="0">
                        <a:ln>
                          <a:noFill/>
                        </a:ln>
                        <a:solidFill>
                          <a:schemeClr val="tx1"/>
                        </a:solidFill>
                        <a:effectLst/>
                        <a:latin typeface="+mn-lt"/>
                        <a:ea typeface="ＭＳ Ｐゴシック" charset="-128"/>
                        <a:cs typeface="Arial" pitchFamily="34" charset="0"/>
                      </a:endParaRPr>
                    </a:p>
                    <a:p>
                      <a:endParaRPr lang="en-GB" sz="2200" dirty="0"/>
                    </a:p>
                  </a:txBody>
                  <a:tcPr/>
                </a:tc>
                <a:extLst>
                  <a:ext uri="{0D108BD9-81ED-4DB2-BD59-A6C34878D82A}">
                    <a16:rowId xmlns:a16="http://schemas.microsoft.com/office/drawing/2014/main" val="10001"/>
                  </a:ext>
                </a:extLst>
              </a:tr>
            </a:tbl>
          </a:graphicData>
        </a:graphic>
      </p:graphicFrame>
      <p:sp>
        <p:nvSpPr>
          <p:cNvPr id="6" name="Content Placeholder 2"/>
          <p:cNvSpPr txBox="1">
            <a:spLocks/>
          </p:cNvSpPr>
          <p:nvPr/>
        </p:nvSpPr>
        <p:spPr bwMode="auto">
          <a:xfrm>
            <a:off x="395536" y="5409882"/>
            <a:ext cx="8621713" cy="748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1000" kern="1200">
                <a:solidFill>
                  <a:schemeClr val="tx1"/>
                </a:solidFill>
                <a:latin typeface="Arial Black"/>
                <a:ea typeface="ＭＳ Ｐゴシック" pitchFamily="-65" charset="-128"/>
                <a:cs typeface="Arial Black"/>
              </a:defRPr>
            </a:lvl1pPr>
            <a:lvl2pPr marL="742950" indent="-285750" algn="l" defTabSz="457200" rtl="0" fontAlgn="base">
              <a:spcBef>
                <a:spcPct val="20000"/>
              </a:spcBef>
              <a:spcAft>
                <a:spcPct val="0"/>
              </a:spcAft>
              <a:buFont typeface="Arial" charset="0"/>
              <a:buChar char="–"/>
              <a:defRPr sz="1000" b="1" kern="1200">
                <a:solidFill>
                  <a:schemeClr val="tx1"/>
                </a:solidFill>
                <a:latin typeface="Arial CE"/>
                <a:ea typeface="ＭＳ Ｐゴシック" pitchFamily="-65" charset="-128"/>
                <a:cs typeface="Arial CE"/>
              </a:defRPr>
            </a:lvl2pPr>
            <a:lvl3pPr marL="1143000" indent="-228600" algn="l" defTabSz="457200" rtl="0" fontAlgn="base">
              <a:spcBef>
                <a:spcPct val="20000"/>
              </a:spcBef>
              <a:spcAft>
                <a:spcPct val="0"/>
              </a:spcAft>
              <a:buFont typeface="Arial" charset="0"/>
              <a:buChar char="•"/>
              <a:defRPr sz="1000" i="1" kern="1200">
                <a:solidFill>
                  <a:schemeClr val="tx1"/>
                </a:solidFill>
                <a:latin typeface="Arial CE"/>
                <a:ea typeface="ＭＳ Ｐゴシック" pitchFamily="-65" charset="-128"/>
                <a:cs typeface="Arial CE"/>
              </a:defRPr>
            </a:lvl3pPr>
            <a:lvl4pPr marL="1600200" indent="-228600" algn="l" defTabSz="457200" rtl="0" fontAlgn="base">
              <a:spcBef>
                <a:spcPct val="20000"/>
              </a:spcBef>
              <a:spcAft>
                <a:spcPct val="0"/>
              </a:spcAft>
              <a:buFont typeface="Arial" charset="0"/>
              <a:buChar char="–"/>
              <a:defRPr sz="1000" kern="1200">
                <a:solidFill>
                  <a:schemeClr val="tx1"/>
                </a:solidFill>
                <a:latin typeface="Arial CE"/>
                <a:ea typeface="ＭＳ Ｐゴシック" pitchFamily="-65" charset="-128"/>
                <a:cs typeface="Arial CE"/>
              </a:defRPr>
            </a:lvl4pPr>
            <a:lvl5pPr marL="2057400" indent="-228600" algn="l" defTabSz="457200" rtl="0" fontAlgn="base">
              <a:spcBef>
                <a:spcPct val="20000"/>
              </a:spcBef>
              <a:spcAft>
                <a:spcPct val="0"/>
              </a:spcAft>
              <a:buFont typeface="Arial" charset="0"/>
              <a:buChar char="»"/>
              <a:defRPr sz="1000" kern="1200">
                <a:solidFill>
                  <a:schemeClr val="tx1"/>
                </a:solidFill>
                <a:latin typeface="Arial CE"/>
                <a:ea typeface="ＭＳ Ｐゴシック" pitchFamily="-65" charset="-128"/>
                <a:cs typeface="Arial 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b="1" dirty="0">
                <a:latin typeface="+mj-lt"/>
              </a:rPr>
              <a:t>The difference is in the timescale!</a:t>
            </a:r>
          </a:p>
        </p:txBody>
      </p:sp>
    </p:spTree>
    <p:extLst>
      <p:ext uri="{BB962C8B-B14F-4D97-AF65-F5344CB8AC3E}">
        <p14:creationId xmlns:p14="http://schemas.microsoft.com/office/powerpoint/2010/main" val="30052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chemeClr val="tx1"/>
                </a:solidFill>
                <a:latin typeface="+mn-lt"/>
              </a:rPr>
              <a:t>Now a question for Team One only…</a:t>
            </a:r>
          </a:p>
        </p:txBody>
      </p:sp>
      <p:sp>
        <p:nvSpPr>
          <p:cNvPr id="3" name="Content Placeholder 2"/>
          <p:cNvSpPr>
            <a:spLocks noGrp="1"/>
          </p:cNvSpPr>
          <p:nvPr>
            <p:ph idx="1"/>
          </p:nvPr>
        </p:nvSpPr>
        <p:spPr/>
        <p:txBody>
          <a:bodyPr/>
          <a:lstStyle/>
          <a:p>
            <a:r>
              <a:rPr lang="en-GB" sz="2800" dirty="0">
                <a:latin typeface="+mj-lt"/>
              </a:rPr>
              <a:t>You have two minutes maximum to answer!</a:t>
            </a:r>
          </a:p>
          <a:p>
            <a:endParaRPr lang="en-GB" sz="2800" dirty="0">
              <a:latin typeface="+mj-lt"/>
            </a:endParaRPr>
          </a:p>
          <a:p>
            <a:endParaRPr lang="en-GB" sz="2800" dirty="0">
              <a:latin typeface="+mj-lt"/>
            </a:endParaRPr>
          </a:p>
          <a:p>
            <a:endParaRPr lang="en-GB" sz="2800" dirty="0">
              <a:latin typeface="+mj-lt"/>
            </a:endParaRPr>
          </a:p>
        </p:txBody>
      </p:sp>
      <p:pic>
        <p:nvPicPr>
          <p:cNvPr id="5" name="Picture 4"/>
          <p:cNvPicPr/>
          <p:nvPr/>
        </p:nvPicPr>
        <p:blipFill rotWithShape="1">
          <a:blip r:embed="rId2"/>
          <a:srcRect l="35065" t="9754" r="34855" b="26699"/>
          <a:stretch/>
        </p:blipFill>
        <p:spPr bwMode="auto">
          <a:xfrm>
            <a:off x="3064333" y="2405062"/>
            <a:ext cx="2950245" cy="34002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3619485"/>
      </p:ext>
    </p:extLst>
  </p:cSld>
  <p:clrMapOvr>
    <a:masterClrMapping/>
  </p:clrMapOvr>
</p:sld>
</file>

<file path=ppt/theme/theme1.xml><?xml version="1.0" encoding="utf-8"?>
<a:theme xmlns:a="http://schemas.openxmlformats.org/drawingml/2006/main" name="RCRC_CCKit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535F6629DBB54289516015594A1B8E" ma:contentTypeVersion="0" ma:contentTypeDescription="Create a new document." ma:contentTypeScope="" ma:versionID="b0afa6296c8c5481b24a21ca43475a3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4F1EB22-815F-479A-B911-C6CACE091B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6D0F2A5-0CDA-4FDD-B76A-7D8357C3BDDD}">
  <ds:schemaRefs>
    <ds:schemaRef ds:uri="http://schemas.microsoft.com/sharepoint/v3/contenttype/forms"/>
  </ds:schemaRefs>
</ds:datastoreItem>
</file>

<file path=customXml/itemProps3.xml><?xml version="1.0" encoding="utf-8"?>
<ds:datastoreItem xmlns:ds="http://schemas.openxmlformats.org/officeDocument/2006/customXml" ds:itemID="{2D458165-6B9A-4FD9-9208-373BFE8CBA61}">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RCRC_CCKit PPt template</Template>
  <TotalTime>1407</TotalTime>
  <Words>1688</Words>
  <Application>Microsoft Office PowerPoint</Application>
  <PresentationFormat>On-screen Show (4:3)</PresentationFormat>
  <Paragraphs>218</Paragraphs>
  <Slides>38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Black</vt:lpstr>
      <vt:lpstr>Arial CE</vt:lpstr>
      <vt:lpstr>Calibri</vt:lpstr>
      <vt:lpstr>Times New Roman</vt:lpstr>
      <vt:lpstr>RCRC_CCKit PPt template</vt:lpstr>
      <vt:lpstr>PowerPoint Presentation</vt:lpstr>
      <vt:lpstr>Real world goals</vt:lpstr>
      <vt:lpstr>Quiz teams!</vt:lpstr>
      <vt:lpstr>Scorekeeper</vt:lpstr>
      <vt:lpstr>Rules</vt:lpstr>
      <vt:lpstr>Ready?!  We’ll start with a question for all the teams… </vt:lpstr>
      <vt:lpstr>Match the term with the definition</vt:lpstr>
      <vt:lpstr>The answer is…</vt:lpstr>
      <vt:lpstr>Now a question for Team One only…</vt:lpstr>
      <vt:lpstr>Sunlight passes in through the atmosphere, but greenhouse gases prevent it escaping back out. This traps heat in the atmosphere  What do we call this process? </vt:lpstr>
      <vt:lpstr>The answer is C!</vt:lpstr>
      <vt:lpstr> Do greenhouse gases occur naturally in the atmosphere?</vt:lpstr>
      <vt:lpstr> The answer is yes…</vt:lpstr>
      <vt:lpstr>Over the last 100 years the planet has been warming up, called Global Warming.  Why is it warming? </vt:lpstr>
      <vt:lpstr>The Answer is B…</vt:lpstr>
      <vt:lpstr> Which two activities are the biggest cause of increased greenhouse gas in the atmosphere? </vt:lpstr>
      <vt:lpstr>The answer is A!</vt:lpstr>
      <vt:lpstr>All teams challenge! </vt:lpstr>
      <vt:lpstr>   How many different greenhouse gases can you name?  </vt:lpstr>
      <vt:lpstr>The major greenhouse gases are: </vt:lpstr>
      <vt:lpstr>If we stopped all greenhouse gas emissions today, would we still have climate change?</vt:lpstr>
      <vt:lpstr>The answer is yes…</vt:lpstr>
      <vt:lpstr>How is global warming effecting the water cycle and climate system? </vt:lpstr>
      <vt:lpstr>The answer is D…</vt:lpstr>
      <vt:lpstr>If we experience an extreme weather event, can we attribute that specific event to climate change?</vt:lpstr>
      <vt:lpstr>The answer is complex…</vt:lpstr>
      <vt:lpstr>All teams challenge! </vt:lpstr>
      <vt:lpstr>Climate change is exacerbating weather related events and hazards over time.   Which hazards are projected to increase due to climate change? </vt:lpstr>
      <vt:lpstr>Scientists project:</vt:lpstr>
      <vt:lpstr>If we know the climate change projections for 2100, do we need to pay attention to forecasts on shorter timescales?</vt:lpstr>
      <vt:lpstr>The answer is Yes!</vt:lpstr>
      <vt:lpstr>PowerPoint Presentation</vt:lpstr>
      <vt:lpstr>PowerPoint Presentation</vt:lpstr>
      <vt:lpstr>Bonus question! </vt:lpstr>
      <vt:lpstr>What type of actions does Y-Adapt focus on?</vt:lpstr>
      <vt:lpstr>Y-Adapt focuses on A..</vt:lpstr>
      <vt:lpstr>Let’s tally the points…</vt:lpstr>
      <vt:lpstr>References</vt:lpstr>
    </vt:vector>
  </TitlesOfParts>
  <Company>Het Nederlandse Rode Kruis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Desiree Davidse</dc:creator>
  <cp:lastModifiedBy>Brigitte Rudram</cp:lastModifiedBy>
  <cp:revision>128</cp:revision>
  <dcterms:created xsi:type="dcterms:W3CDTF">2011-09-29T12:46:38Z</dcterms:created>
  <dcterms:modified xsi:type="dcterms:W3CDTF">2019-06-25T16:23:19Z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0x0101000C535F6629DBB54289516015594A1B8E</vt:lpwstr>
  </property>
</Properties>
</file>